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7" r:id="rId3"/>
    <p:sldId id="258" r:id="rId4"/>
    <p:sldId id="279" r:id="rId5"/>
    <p:sldId id="259" r:id="rId6"/>
    <p:sldId id="260" r:id="rId7"/>
    <p:sldId id="280" r:id="rId8"/>
    <p:sldId id="261" r:id="rId9"/>
    <p:sldId id="262" r:id="rId10"/>
    <p:sldId id="263" r:id="rId11"/>
    <p:sldId id="278" r:id="rId12"/>
    <p:sldId id="264" r:id="rId13"/>
    <p:sldId id="285" r:id="rId14"/>
    <p:sldId id="286" r:id="rId15"/>
    <p:sldId id="277" r:id="rId16"/>
    <p:sldId id="265" r:id="rId17"/>
    <p:sldId id="282" r:id="rId18"/>
    <p:sldId id="266" r:id="rId19"/>
    <p:sldId id="267" r:id="rId20"/>
    <p:sldId id="27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lenn Laudenslager" initials="GL" lastIdx="1" clrIdx="0">
    <p:extLst>
      <p:ext uri="{19B8F6BF-5375-455C-9EA6-DF929625EA0E}">
        <p15:presenceInfo xmlns:p15="http://schemas.microsoft.com/office/powerpoint/2012/main" userId="b9e1bea4ea0207a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B947"/>
    <a:srgbClr val="157C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0" d="100"/>
          <a:sy n="110" d="100"/>
        </p:scale>
        <p:origin x="49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157CBE"/>
              </a:solidFill>
              <a:ln w="19050">
                <a:solidFill>
                  <a:schemeClr val="lt1"/>
                </a:solidFill>
              </a:ln>
              <a:effectLst/>
            </c:spPr>
            <c:extLst>
              <c:ext xmlns:c16="http://schemas.microsoft.com/office/drawing/2014/chart" uri="{C3380CC4-5D6E-409C-BE32-E72D297353CC}">
                <c16:uniqueId val="{00000002-A9BC-4A19-AFE9-2330239D3DA2}"/>
              </c:ext>
            </c:extLst>
          </c:dPt>
          <c:dPt>
            <c:idx val="1"/>
            <c:bubble3D val="0"/>
            <c:spPr>
              <a:solidFill>
                <a:schemeClr val="bg1">
                  <a:lumMod val="85000"/>
                </a:schemeClr>
              </a:solidFill>
              <a:ln w="19050">
                <a:solidFill>
                  <a:schemeClr val="lt1"/>
                </a:solidFill>
              </a:ln>
              <a:effectLst/>
            </c:spPr>
            <c:extLst>
              <c:ext xmlns:c16="http://schemas.microsoft.com/office/drawing/2014/chart" uri="{C3380CC4-5D6E-409C-BE32-E72D297353CC}">
                <c16:uniqueId val="{00000003-A9BC-4A19-AFE9-2330239D3DA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F99-42C6-9F8A-85384DB88E6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F99-42C6-9F8A-85384DB88E6C}"/>
              </c:ext>
            </c:extLst>
          </c:dPt>
          <c:cat>
            <c:numRef>
              <c:f>Sheet1!$A$2:$A$5</c:f>
              <c:numCache>
                <c:formatCode>General</c:formatCode>
                <c:ptCount val="4"/>
              </c:numCache>
            </c:numRef>
          </c:cat>
          <c:val>
            <c:numRef>
              <c:f>Sheet1!$B$2:$B$5</c:f>
              <c:numCache>
                <c:formatCode>General</c:formatCode>
                <c:ptCount val="4"/>
                <c:pt idx="0">
                  <c:v>80</c:v>
                </c:pt>
                <c:pt idx="1">
                  <c:v>20</c:v>
                </c:pt>
              </c:numCache>
            </c:numRef>
          </c:val>
          <c:extLst>
            <c:ext xmlns:c16="http://schemas.microsoft.com/office/drawing/2014/chart" uri="{C3380CC4-5D6E-409C-BE32-E72D297353CC}">
              <c16:uniqueId val="{00000000-A9BC-4A19-AFE9-2330239D3DA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1-03-28T11:41:05.056" idx="1">
    <p:pos x="7349" y="171"/>
    <p:text>Replace with images of liquor stickers, sticker sheet, magnet, tote bag</p:text>
    <p:extLst>
      <p:ext uri="{C676402C-5697-4E1C-873F-D02D1690AC5C}">
        <p15:threadingInfo xmlns:p15="http://schemas.microsoft.com/office/powerpoint/2012/main" timeZoneBias="240"/>
      </p:ext>
    </p:extLst>
  </p:cm>
</p:cmLst>
</file>

<file path=ppt/slideLayouts/_rels/slideLayout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sv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6.svg"/><Relationship Id="rId7"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21.jpg"/><Relationship Id="rId5" Type="http://schemas.openxmlformats.org/officeDocument/2006/relationships/image" Target="../media/image4.png"/><Relationship Id="rId10" Type="http://schemas.openxmlformats.org/officeDocument/2006/relationships/image" Target="../media/image25.jpeg"/><Relationship Id="rId4" Type="http://schemas.openxmlformats.org/officeDocument/2006/relationships/image" Target="../media/image3.png"/><Relationship Id="rId9" Type="http://schemas.openxmlformats.org/officeDocument/2006/relationships/image" Target="../media/image24.jp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16.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20.svg"/><Relationship Id="rId4" Type="http://schemas.openxmlformats.org/officeDocument/2006/relationships/image" Target="../media/image1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733C83F1-E5AB-42B4-9658-D10A1EBC660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7687" y="5624514"/>
            <a:ext cx="5922963" cy="926260"/>
          </a:xfrm>
          <a:prstGeom prst="rect">
            <a:avLst/>
          </a:prstGeom>
        </p:spPr>
      </p:pic>
      <p:sp>
        <p:nvSpPr>
          <p:cNvPr id="15" name="Rectangle 14">
            <a:extLst>
              <a:ext uri="{FF2B5EF4-FFF2-40B4-BE49-F238E27FC236}">
                <a16:creationId xmlns:a16="http://schemas.microsoft.com/office/drawing/2014/main" id="{C0682C88-82BD-464B-BA35-D877837F3E96}"/>
              </a:ext>
            </a:extLst>
          </p:cNvPr>
          <p:cNvSpPr/>
          <p:nvPr userDrawn="1"/>
        </p:nvSpPr>
        <p:spPr>
          <a:xfrm>
            <a:off x="0" y="2295526"/>
            <a:ext cx="12192000" cy="2882900"/>
          </a:xfrm>
          <a:prstGeom prst="rect">
            <a:avLst/>
          </a:prstGeom>
          <a:solidFill>
            <a:srgbClr val="157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4509BC3E-B3E4-4CD5-A7B5-E9471DC8A5B6}"/>
              </a:ext>
            </a:extLst>
          </p:cNvPr>
          <p:cNvSpPr>
            <a:spLocks noGrp="1"/>
          </p:cNvSpPr>
          <p:nvPr>
            <p:ph type="ctrTitle"/>
          </p:nvPr>
        </p:nvSpPr>
        <p:spPr>
          <a:xfrm>
            <a:off x="292100" y="2295526"/>
            <a:ext cx="11614150" cy="1444623"/>
          </a:xfrm>
        </p:spPr>
        <p:txBody>
          <a:bodyPr anchor="b">
            <a:normAutofit/>
          </a:bodyPr>
          <a:lstStyle>
            <a:lvl1pPr algn="ctr">
              <a:defRPr sz="4000" b="1">
                <a:solidFill>
                  <a:schemeClr val="bg1"/>
                </a:solidFill>
              </a:defRPr>
            </a:lvl1pPr>
          </a:lstStyle>
          <a:p>
            <a:r>
              <a:rPr lang="en-US" dirty="0"/>
              <a:t>Click to edit Master title style</a:t>
            </a:r>
          </a:p>
        </p:txBody>
      </p:sp>
      <p:sp>
        <p:nvSpPr>
          <p:cNvPr id="19" name="Subtitle 2">
            <a:extLst>
              <a:ext uri="{FF2B5EF4-FFF2-40B4-BE49-F238E27FC236}">
                <a16:creationId xmlns:a16="http://schemas.microsoft.com/office/drawing/2014/main" id="{8323D4BC-8DDA-4D63-8656-105991B86C0E}"/>
              </a:ext>
            </a:extLst>
          </p:cNvPr>
          <p:cNvSpPr>
            <a:spLocks noGrp="1"/>
          </p:cNvSpPr>
          <p:nvPr>
            <p:ph type="subTitle" idx="1"/>
          </p:nvPr>
        </p:nvSpPr>
        <p:spPr>
          <a:xfrm>
            <a:off x="292100" y="3740150"/>
            <a:ext cx="11614150" cy="98821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1" name="Rectangle 20">
            <a:extLst>
              <a:ext uri="{FF2B5EF4-FFF2-40B4-BE49-F238E27FC236}">
                <a16:creationId xmlns:a16="http://schemas.microsoft.com/office/drawing/2014/main" id="{427A696D-CEAE-49EF-94E7-18AA783AA399}"/>
              </a:ext>
            </a:extLst>
          </p:cNvPr>
          <p:cNvSpPr/>
          <p:nvPr userDrawn="1"/>
        </p:nvSpPr>
        <p:spPr>
          <a:xfrm>
            <a:off x="7200900" y="4800600"/>
            <a:ext cx="4991100" cy="762000"/>
          </a:xfrm>
          <a:prstGeom prst="rect">
            <a:avLst/>
          </a:prstGeom>
          <a:solidFill>
            <a:srgbClr val="58B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3893AED-1514-45F6-9096-B58BC25DD1B8}"/>
              </a:ext>
            </a:extLst>
          </p:cNvPr>
          <p:cNvSpPr txBox="1"/>
          <p:nvPr userDrawn="1"/>
        </p:nvSpPr>
        <p:spPr>
          <a:xfrm>
            <a:off x="8394700" y="4993760"/>
            <a:ext cx="3511550" cy="369332"/>
          </a:xfrm>
          <a:prstGeom prst="rect">
            <a:avLst/>
          </a:prstGeom>
          <a:noFill/>
        </p:spPr>
        <p:txBody>
          <a:bodyPr wrap="square" rtlCol="0">
            <a:spAutoFit/>
          </a:bodyPr>
          <a:lstStyle/>
          <a:p>
            <a:pPr algn="r"/>
            <a:r>
              <a:rPr lang="en-US" b="1" dirty="0">
                <a:solidFill>
                  <a:schemeClr val="bg1"/>
                </a:solidFill>
              </a:rPr>
              <a:t>drugfreeCT.org</a:t>
            </a:r>
          </a:p>
        </p:txBody>
      </p:sp>
      <p:pic>
        <p:nvPicPr>
          <p:cNvPr id="3" name="Picture 2" descr="Logo&#10;&#10;Description automatically generated">
            <a:extLst>
              <a:ext uri="{FF2B5EF4-FFF2-40B4-BE49-F238E27FC236}">
                <a16:creationId xmlns:a16="http://schemas.microsoft.com/office/drawing/2014/main" id="{2FDDB1E8-E794-4511-BAEE-F57A30692B0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02100" y="6112282"/>
            <a:ext cx="655362" cy="368300"/>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CE190D94-7239-4BB2-B7CA-0F79B3A99A6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94700" y="6176121"/>
            <a:ext cx="2067649" cy="368300"/>
          </a:xfrm>
          <a:prstGeom prst="rect">
            <a:avLst/>
          </a:prstGeom>
        </p:spPr>
      </p:pic>
      <p:grpSp>
        <p:nvGrpSpPr>
          <p:cNvPr id="28" name="Group 27">
            <a:extLst>
              <a:ext uri="{FF2B5EF4-FFF2-40B4-BE49-F238E27FC236}">
                <a16:creationId xmlns:a16="http://schemas.microsoft.com/office/drawing/2014/main" id="{4CABF630-A701-4CAD-B251-DF675BEEEAB4}"/>
              </a:ext>
            </a:extLst>
          </p:cNvPr>
          <p:cNvGrpSpPr/>
          <p:nvPr userDrawn="1"/>
        </p:nvGrpSpPr>
        <p:grpSpPr>
          <a:xfrm>
            <a:off x="-1" y="-4763"/>
            <a:ext cx="12198351" cy="2300289"/>
            <a:chOff x="-1" y="-4763"/>
            <a:chExt cx="12198351" cy="2300289"/>
          </a:xfrm>
        </p:grpSpPr>
        <p:pic>
          <p:nvPicPr>
            <p:cNvPr id="8" name="Picture 7" descr="A picture containing person, person&#10;&#10;Description automatically generated">
              <a:extLst>
                <a:ext uri="{FF2B5EF4-FFF2-40B4-BE49-F238E27FC236}">
                  <a16:creationId xmlns:a16="http://schemas.microsoft.com/office/drawing/2014/main" id="{13E37239-4295-4AD8-A358-769D15D69ED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6575" r="1213" b="317"/>
            <a:stretch/>
          </p:blipFill>
          <p:spPr>
            <a:xfrm>
              <a:off x="3122549" y="4148"/>
              <a:ext cx="2825750" cy="2284053"/>
            </a:xfrm>
            <a:prstGeom prst="rect">
              <a:avLst/>
            </a:prstGeom>
            <a:ln w="76200">
              <a:noFill/>
            </a:ln>
          </p:spPr>
        </p:pic>
        <p:pic>
          <p:nvPicPr>
            <p:cNvPr id="7" name="Picture 6" descr="A picture containing text, person, indoor, computer&#10;&#10;Description automatically generated">
              <a:extLst>
                <a:ext uri="{FF2B5EF4-FFF2-40B4-BE49-F238E27FC236}">
                  <a16:creationId xmlns:a16="http://schemas.microsoft.com/office/drawing/2014/main" id="{54D0B8A5-1BA2-4D56-B9F1-F2156E54A82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1018" b="319"/>
            <a:stretch/>
          </p:blipFill>
          <p:spPr>
            <a:xfrm>
              <a:off x="-1" y="0"/>
              <a:ext cx="3122549" cy="2284053"/>
            </a:xfrm>
            <a:prstGeom prst="rect">
              <a:avLst/>
            </a:prstGeom>
            <a:ln w="76200">
              <a:noFill/>
            </a:ln>
          </p:spPr>
        </p:pic>
        <p:pic>
          <p:nvPicPr>
            <p:cNvPr id="10" name="Picture 9">
              <a:extLst>
                <a:ext uri="{FF2B5EF4-FFF2-40B4-BE49-F238E27FC236}">
                  <a16:creationId xmlns:a16="http://schemas.microsoft.com/office/drawing/2014/main" id="{0BBC508F-9DD9-4960-BFC2-64AEDF576A19}"/>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b="5962"/>
            <a:stretch/>
          </p:blipFill>
          <p:spPr>
            <a:xfrm>
              <a:off x="5948299" y="4148"/>
              <a:ext cx="3977415" cy="2284053"/>
            </a:xfrm>
            <a:prstGeom prst="rect">
              <a:avLst/>
            </a:prstGeom>
            <a:ln w="76200">
              <a:noFill/>
            </a:ln>
          </p:spPr>
        </p:pic>
        <p:pic>
          <p:nvPicPr>
            <p:cNvPr id="13" name="Picture 12" descr="A group of people in garment&#10;&#10;Description automatically generated with medium confidence">
              <a:extLst>
                <a:ext uri="{FF2B5EF4-FFF2-40B4-BE49-F238E27FC236}">
                  <a16:creationId xmlns:a16="http://schemas.microsoft.com/office/drawing/2014/main" id="{E10A7680-46B2-4520-A449-16748A608FA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1102" r="12868" b="319"/>
            <a:stretch/>
          </p:blipFill>
          <p:spPr>
            <a:xfrm>
              <a:off x="9925714" y="972"/>
              <a:ext cx="2272636" cy="2287230"/>
            </a:xfrm>
            <a:prstGeom prst="rect">
              <a:avLst/>
            </a:prstGeom>
            <a:ln w="76200">
              <a:noFill/>
            </a:ln>
          </p:spPr>
        </p:pic>
        <p:cxnSp>
          <p:nvCxnSpPr>
            <p:cNvPr id="17" name="Straight Connector 16">
              <a:extLst>
                <a:ext uri="{FF2B5EF4-FFF2-40B4-BE49-F238E27FC236}">
                  <a16:creationId xmlns:a16="http://schemas.microsoft.com/office/drawing/2014/main" id="{1EE10340-9867-4EE6-9FF4-FD0992C81D76}"/>
                </a:ext>
              </a:extLst>
            </p:cNvPr>
            <p:cNvCxnSpPr/>
            <p:nvPr userDrawn="1"/>
          </p:nvCxnSpPr>
          <p:spPr>
            <a:xfrm>
              <a:off x="-1" y="2295526"/>
              <a:ext cx="12198351"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6D40237-B7D1-401C-843F-0500140A8AD2}"/>
                </a:ext>
              </a:extLst>
            </p:cNvPr>
            <p:cNvCxnSpPr>
              <a:cxnSpLocks/>
            </p:cNvCxnSpPr>
            <p:nvPr userDrawn="1"/>
          </p:nvCxnSpPr>
          <p:spPr>
            <a:xfrm>
              <a:off x="9949529" y="0"/>
              <a:ext cx="0" cy="228405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AE6BABC-FAC7-46A2-8036-6DA8B273B841}"/>
                </a:ext>
              </a:extLst>
            </p:cNvPr>
            <p:cNvCxnSpPr>
              <a:cxnSpLocks/>
            </p:cNvCxnSpPr>
            <p:nvPr userDrawn="1"/>
          </p:nvCxnSpPr>
          <p:spPr>
            <a:xfrm>
              <a:off x="5968076" y="0"/>
              <a:ext cx="0" cy="228405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822158-6E97-4B5C-B92B-4B1B82C72628}"/>
                </a:ext>
              </a:extLst>
            </p:cNvPr>
            <p:cNvCxnSpPr>
              <a:cxnSpLocks/>
            </p:cNvCxnSpPr>
            <p:nvPr userDrawn="1"/>
          </p:nvCxnSpPr>
          <p:spPr>
            <a:xfrm>
              <a:off x="3113022" y="-4763"/>
              <a:ext cx="0" cy="228405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8289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F97354-9D68-4668-A981-94169A58C141}"/>
              </a:ext>
            </a:extLst>
          </p:cNvPr>
          <p:cNvSpPr/>
          <p:nvPr userDrawn="1"/>
        </p:nvSpPr>
        <p:spPr>
          <a:xfrm>
            <a:off x="0" y="6266656"/>
            <a:ext cx="8401050" cy="591344"/>
          </a:xfrm>
          <a:prstGeom prst="rect">
            <a:avLst/>
          </a:prstGeom>
          <a:solidFill>
            <a:srgbClr val="157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FF6F2DB-7B45-410C-9734-AF4D9738CD6F}"/>
              </a:ext>
            </a:extLst>
          </p:cNvPr>
          <p:cNvSpPr/>
          <p:nvPr userDrawn="1"/>
        </p:nvSpPr>
        <p:spPr>
          <a:xfrm>
            <a:off x="8401050" y="6266656"/>
            <a:ext cx="2952750" cy="591344"/>
          </a:xfrm>
          <a:prstGeom prst="rect">
            <a:avLst/>
          </a:prstGeom>
          <a:solidFill>
            <a:srgbClr val="58B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52F2CC4-E529-4ED4-8D56-AB1D7A833E3E}"/>
              </a:ext>
            </a:extLst>
          </p:cNvPr>
          <p:cNvSpPr/>
          <p:nvPr userDrawn="1"/>
        </p:nvSpPr>
        <p:spPr>
          <a:xfrm>
            <a:off x="11353800" y="6266656"/>
            <a:ext cx="838200" cy="591344"/>
          </a:xfrm>
          <a:prstGeom prst="rect">
            <a:avLst/>
          </a:prstGeom>
          <a:solidFill>
            <a:srgbClr val="157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E32DA4-4512-49FE-9B03-AD5BDD86B30D}"/>
              </a:ext>
            </a:extLst>
          </p:cNvPr>
          <p:cNvSpPr>
            <a:spLocks noGrp="1"/>
          </p:cNvSpPr>
          <p:nvPr>
            <p:ph type="title"/>
          </p:nvPr>
        </p:nvSpPr>
        <p:spPr>
          <a:xfrm>
            <a:off x="838200" y="365125"/>
            <a:ext cx="10515600" cy="815975"/>
          </a:xfrm>
        </p:spPr>
        <p:txBody>
          <a:bodyPr>
            <a:normAutofit/>
          </a:bodyPr>
          <a:lstStyle>
            <a:lvl1pPr>
              <a:defRPr sz="3600" b="1"/>
            </a:lvl1pPr>
          </a:lstStyle>
          <a:p>
            <a:r>
              <a:rPr lang="en-US" dirty="0"/>
              <a:t>Click to edit Master title style</a:t>
            </a:r>
          </a:p>
        </p:txBody>
      </p:sp>
      <p:sp>
        <p:nvSpPr>
          <p:cNvPr id="3" name="Content Placeholder 2">
            <a:extLst>
              <a:ext uri="{FF2B5EF4-FFF2-40B4-BE49-F238E27FC236}">
                <a16:creationId xmlns:a16="http://schemas.microsoft.com/office/drawing/2014/main" id="{2947315A-1688-49F9-AB75-A212C3986EB9}"/>
              </a:ext>
            </a:extLst>
          </p:cNvPr>
          <p:cNvSpPr>
            <a:spLocks noGrp="1"/>
          </p:cNvSpPr>
          <p:nvPr>
            <p:ph idx="1"/>
          </p:nvPr>
        </p:nvSpPr>
        <p:spPr>
          <a:xfrm>
            <a:off x="838200" y="1370149"/>
            <a:ext cx="10515600" cy="48068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92EF312-7FF4-49B7-BA37-D6AF58AE19B4}"/>
              </a:ext>
            </a:extLst>
          </p:cNvPr>
          <p:cNvSpPr>
            <a:spLocks noGrp="1"/>
          </p:cNvSpPr>
          <p:nvPr>
            <p:ph type="ftr" sz="quarter" idx="11"/>
          </p:nvPr>
        </p:nvSpPr>
        <p:spPr>
          <a:xfrm>
            <a:off x="838200" y="6356350"/>
            <a:ext cx="4502150" cy="365125"/>
          </a:xfrm>
        </p:spPr>
        <p:txBody>
          <a:bodyPr/>
          <a:lstStyle>
            <a:lvl1pPr>
              <a:defRPr>
                <a:solidFill>
                  <a:schemeClr val="bg1"/>
                </a:solidFill>
              </a:defRPr>
            </a:lvl1pPr>
          </a:lstStyle>
          <a:p>
            <a:pPr algn="l"/>
            <a:r>
              <a:rPr lang="en-US" dirty="0"/>
              <a:t>Let’s #MentionPrevention</a:t>
            </a:r>
          </a:p>
        </p:txBody>
      </p:sp>
      <p:sp>
        <p:nvSpPr>
          <p:cNvPr id="6" name="Slide Number Placeholder 5">
            <a:extLst>
              <a:ext uri="{FF2B5EF4-FFF2-40B4-BE49-F238E27FC236}">
                <a16:creationId xmlns:a16="http://schemas.microsoft.com/office/drawing/2014/main" id="{8C615533-790E-480D-8334-CA30CE0BED03}"/>
              </a:ext>
            </a:extLst>
          </p:cNvPr>
          <p:cNvSpPr>
            <a:spLocks noGrp="1"/>
          </p:cNvSpPr>
          <p:nvPr>
            <p:ph type="sldNum" sz="quarter" idx="12"/>
          </p:nvPr>
        </p:nvSpPr>
        <p:spPr>
          <a:xfrm>
            <a:off x="11480800" y="6356350"/>
            <a:ext cx="622300" cy="365125"/>
          </a:xfrm>
        </p:spPr>
        <p:txBody>
          <a:bodyPr/>
          <a:lstStyle>
            <a:lvl1pPr algn="ctr">
              <a:defRPr>
                <a:solidFill>
                  <a:schemeClr val="bg1"/>
                </a:solidFill>
              </a:defRPr>
            </a:lvl1pPr>
          </a:lstStyle>
          <a:p>
            <a:fld id="{75AB0175-404F-43FF-86AA-977DA1E493F5}" type="slidenum">
              <a:rPr lang="en-US" smtClean="0"/>
              <a:pPr/>
              <a:t>‹#›</a:t>
            </a:fld>
            <a:endParaRPr lang="en-US" dirty="0"/>
          </a:p>
        </p:txBody>
      </p:sp>
      <p:sp>
        <p:nvSpPr>
          <p:cNvPr id="9" name="Rectangle 8">
            <a:extLst>
              <a:ext uri="{FF2B5EF4-FFF2-40B4-BE49-F238E27FC236}">
                <a16:creationId xmlns:a16="http://schemas.microsoft.com/office/drawing/2014/main" id="{3FE3C8E4-3C60-4F66-A372-06FE99AE6B4D}"/>
              </a:ext>
            </a:extLst>
          </p:cNvPr>
          <p:cNvSpPr/>
          <p:nvPr userDrawn="1"/>
        </p:nvSpPr>
        <p:spPr>
          <a:xfrm>
            <a:off x="0" y="365125"/>
            <a:ext cx="838200" cy="815976"/>
          </a:xfrm>
          <a:prstGeom prst="rect">
            <a:avLst/>
          </a:prstGeom>
          <a:solidFill>
            <a:srgbClr val="157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2C186BCB-6F39-4757-8C59-E304C5E31B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3988" y="544513"/>
            <a:ext cx="539444" cy="452437"/>
          </a:xfrm>
          <a:prstGeom prst="rect">
            <a:avLst/>
          </a:prstGeom>
        </p:spPr>
      </p:pic>
      <p:sp>
        <p:nvSpPr>
          <p:cNvPr id="15" name="Rectangle 14">
            <a:extLst>
              <a:ext uri="{FF2B5EF4-FFF2-40B4-BE49-F238E27FC236}">
                <a16:creationId xmlns:a16="http://schemas.microsoft.com/office/drawing/2014/main" id="{92F7ED41-D12C-4DB1-9937-62DE23CB231C}"/>
              </a:ext>
            </a:extLst>
          </p:cNvPr>
          <p:cNvSpPr/>
          <p:nvPr userDrawn="1"/>
        </p:nvSpPr>
        <p:spPr>
          <a:xfrm>
            <a:off x="0" y="362743"/>
            <a:ext cx="838200" cy="815976"/>
          </a:xfrm>
          <a:prstGeom prst="rect">
            <a:avLst/>
          </a:prstGeom>
          <a:solidFill>
            <a:srgbClr val="157CB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70804600-D4FF-4813-9FA8-FB8D07F6387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92523" y="576262"/>
            <a:ext cx="1880377" cy="388938"/>
          </a:xfrm>
          <a:prstGeom prst="rect">
            <a:avLst/>
          </a:prstGeom>
        </p:spPr>
      </p:pic>
      <p:sp>
        <p:nvSpPr>
          <p:cNvPr id="18" name="TextBox 17">
            <a:extLst>
              <a:ext uri="{FF2B5EF4-FFF2-40B4-BE49-F238E27FC236}">
                <a16:creationId xmlns:a16="http://schemas.microsoft.com/office/drawing/2014/main" id="{85416FA9-574D-4908-9215-80492F05EF93}"/>
              </a:ext>
            </a:extLst>
          </p:cNvPr>
          <p:cNvSpPr txBox="1"/>
          <p:nvPr userDrawn="1"/>
        </p:nvSpPr>
        <p:spPr>
          <a:xfrm>
            <a:off x="8394700" y="6356350"/>
            <a:ext cx="2952750" cy="369332"/>
          </a:xfrm>
          <a:prstGeom prst="rect">
            <a:avLst/>
          </a:prstGeom>
          <a:noFill/>
        </p:spPr>
        <p:txBody>
          <a:bodyPr wrap="square" rtlCol="0">
            <a:spAutoFit/>
          </a:bodyPr>
          <a:lstStyle/>
          <a:p>
            <a:pPr algn="ctr"/>
            <a:r>
              <a:rPr lang="en-US" b="1" dirty="0">
                <a:solidFill>
                  <a:schemeClr val="bg1"/>
                </a:solidFill>
              </a:rPr>
              <a:t>drugfreeCT.org</a:t>
            </a:r>
          </a:p>
        </p:txBody>
      </p:sp>
    </p:spTree>
    <p:extLst>
      <p:ext uri="{BB962C8B-B14F-4D97-AF65-F5344CB8AC3E}">
        <p14:creationId xmlns:p14="http://schemas.microsoft.com/office/powerpoint/2010/main" val="2896820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F97354-9D68-4668-A981-94169A58C141}"/>
              </a:ext>
            </a:extLst>
          </p:cNvPr>
          <p:cNvSpPr/>
          <p:nvPr userDrawn="1"/>
        </p:nvSpPr>
        <p:spPr>
          <a:xfrm>
            <a:off x="0" y="6266656"/>
            <a:ext cx="8401050" cy="591344"/>
          </a:xfrm>
          <a:prstGeom prst="rect">
            <a:avLst/>
          </a:prstGeom>
          <a:solidFill>
            <a:srgbClr val="157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FF6F2DB-7B45-410C-9734-AF4D9738CD6F}"/>
              </a:ext>
            </a:extLst>
          </p:cNvPr>
          <p:cNvSpPr/>
          <p:nvPr userDrawn="1"/>
        </p:nvSpPr>
        <p:spPr>
          <a:xfrm>
            <a:off x="8401050" y="0"/>
            <a:ext cx="2952750" cy="6858000"/>
          </a:xfrm>
          <a:prstGeom prst="rect">
            <a:avLst/>
          </a:prstGeom>
          <a:solidFill>
            <a:srgbClr val="58B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52F2CC4-E529-4ED4-8D56-AB1D7A833E3E}"/>
              </a:ext>
            </a:extLst>
          </p:cNvPr>
          <p:cNvSpPr/>
          <p:nvPr userDrawn="1"/>
        </p:nvSpPr>
        <p:spPr>
          <a:xfrm>
            <a:off x="11353800" y="6266656"/>
            <a:ext cx="838200" cy="591344"/>
          </a:xfrm>
          <a:prstGeom prst="rect">
            <a:avLst/>
          </a:prstGeom>
          <a:solidFill>
            <a:srgbClr val="157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E32DA4-4512-49FE-9B03-AD5BDD86B30D}"/>
              </a:ext>
            </a:extLst>
          </p:cNvPr>
          <p:cNvSpPr>
            <a:spLocks noGrp="1"/>
          </p:cNvSpPr>
          <p:nvPr>
            <p:ph type="title"/>
          </p:nvPr>
        </p:nvSpPr>
        <p:spPr>
          <a:xfrm>
            <a:off x="838200" y="365125"/>
            <a:ext cx="7435850" cy="815975"/>
          </a:xfrm>
        </p:spPr>
        <p:txBody>
          <a:bodyPr>
            <a:normAutofit/>
          </a:bodyPr>
          <a:lstStyle>
            <a:lvl1pPr>
              <a:defRPr sz="3600" b="1"/>
            </a:lvl1pPr>
          </a:lstStyle>
          <a:p>
            <a:r>
              <a:rPr lang="en-US" dirty="0"/>
              <a:t>Click to edit Master title style</a:t>
            </a:r>
          </a:p>
        </p:txBody>
      </p:sp>
      <p:sp>
        <p:nvSpPr>
          <p:cNvPr id="3" name="Content Placeholder 2">
            <a:extLst>
              <a:ext uri="{FF2B5EF4-FFF2-40B4-BE49-F238E27FC236}">
                <a16:creationId xmlns:a16="http://schemas.microsoft.com/office/drawing/2014/main" id="{2947315A-1688-49F9-AB75-A212C3986EB9}"/>
              </a:ext>
            </a:extLst>
          </p:cNvPr>
          <p:cNvSpPr>
            <a:spLocks noGrp="1"/>
          </p:cNvSpPr>
          <p:nvPr>
            <p:ph idx="1"/>
          </p:nvPr>
        </p:nvSpPr>
        <p:spPr>
          <a:xfrm>
            <a:off x="838200" y="1370149"/>
            <a:ext cx="7435850" cy="48068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92EF312-7FF4-49B7-BA37-D6AF58AE19B4}"/>
              </a:ext>
            </a:extLst>
          </p:cNvPr>
          <p:cNvSpPr>
            <a:spLocks noGrp="1"/>
          </p:cNvSpPr>
          <p:nvPr>
            <p:ph type="ftr" sz="quarter" idx="11"/>
          </p:nvPr>
        </p:nvSpPr>
        <p:spPr>
          <a:xfrm>
            <a:off x="838200" y="6356350"/>
            <a:ext cx="4502150" cy="365125"/>
          </a:xfrm>
        </p:spPr>
        <p:txBody>
          <a:bodyPr/>
          <a:lstStyle>
            <a:lvl1pPr>
              <a:defRPr>
                <a:solidFill>
                  <a:schemeClr val="bg1"/>
                </a:solidFill>
              </a:defRPr>
            </a:lvl1pPr>
          </a:lstStyle>
          <a:p>
            <a:pPr algn="l"/>
            <a:r>
              <a:rPr lang="en-US" dirty="0"/>
              <a:t>Let’s #MentionPrevention</a:t>
            </a:r>
          </a:p>
        </p:txBody>
      </p:sp>
      <p:sp>
        <p:nvSpPr>
          <p:cNvPr id="6" name="Slide Number Placeholder 5">
            <a:extLst>
              <a:ext uri="{FF2B5EF4-FFF2-40B4-BE49-F238E27FC236}">
                <a16:creationId xmlns:a16="http://schemas.microsoft.com/office/drawing/2014/main" id="{8C615533-790E-480D-8334-CA30CE0BED03}"/>
              </a:ext>
            </a:extLst>
          </p:cNvPr>
          <p:cNvSpPr>
            <a:spLocks noGrp="1"/>
          </p:cNvSpPr>
          <p:nvPr>
            <p:ph type="sldNum" sz="quarter" idx="12"/>
          </p:nvPr>
        </p:nvSpPr>
        <p:spPr>
          <a:xfrm>
            <a:off x="11480800" y="6356350"/>
            <a:ext cx="622300" cy="365125"/>
          </a:xfrm>
        </p:spPr>
        <p:txBody>
          <a:bodyPr/>
          <a:lstStyle>
            <a:lvl1pPr algn="ctr">
              <a:defRPr>
                <a:solidFill>
                  <a:schemeClr val="bg1"/>
                </a:solidFill>
              </a:defRPr>
            </a:lvl1pPr>
          </a:lstStyle>
          <a:p>
            <a:fld id="{75AB0175-404F-43FF-86AA-977DA1E493F5}" type="slidenum">
              <a:rPr lang="en-US" smtClean="0"/>
              <a:pPr/>
              <a:t>‹#›</a:t>
            </a:fld>
            <a:endParaRPr lang="en-US" dirty="0"/>
          </a:p>
        </p:txBody>
      </p:sp>
      <p:sp>
        <p:nvSpPr>
          <p:cNvPr id="9" name="Rectangle 8">
            <a:extLst>
              <a:ext uri="{FF2B5EF4-FFF2-40B4-BE49-F238E27FC236}">
                <a16:creationId xmlns:a16="http://schemas.microsoft.com/office/drawing/2014/main" id="{3FE3C8E4-3C60-4F66-A372-06FE99AE6B4D}"/>
              </a:ext>
            </a:extLst>
          </p:cNvPr>
          <p:cNvSpPr/>
          <p:nvPr userDrawn="1"/>
        </p:nvSpPr>
        <p:spPr>
          <a:xfrm>
            <a:off x="0" y="365125"/>
            <a:ext cx="838200" cy="815976"/>
          </a:xfrm>
          <a:prstGeom prst="rect">
            <a:avLst/>
          </a:prstGeom>
          <a:solidFill>
            <a:srgbClr val="157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2C186BCB-6F39-4757-8C59-E304C5E31B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3988" y="544513"/>
            <a:ext cx="539444" cy="452437"/>
          </a:xfrm>
          <a:prstGeom prst="rect">
            <a:avLst/>
          </a:prstGeom>
        </p:spPr>
      </p:pic>
      <p:sp>
        <p:nvSpPr>
          <p:cNvPr id="15" name="Rectangle 14">
            <a:extLst>
              <a:ext uri="{FF2B5EF4-FFF2-40B4-BE49-F238E27FC236}">
                <a16:creationId xmlns:a16="http://schemas.microsoft.com/office/drawing/2014/main" id="{92F7ED41-D12C-4DB1-9937-62DE23CB231C}"/>
              </a:ext>
            </a:extLst>
          </p:cNvPr>
          <p:cNvSpPr/>
          <p:nvPr userDrawn="1"/>
        </p:nvSpPr>
        <p:spPr>
          <a:xfrm>
            <a:off x="0" y="362743"/>
            <a:ext cx="838200" cy="815976"/>
          </a:xfrm>
          <a:prstGeom prst="rect">
            <a:avLst/>
          </a:prstGeom>
          <a:solidFill>
            <a:srgbClr val="157CB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0487FB73-2F55-4F1B-875E-9A9EBFD9FD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37686" y="534987"/>
            <a:ext cx="2279477" cy="471488"/>
          </a:xfrm>
          <a:prstGeom prst="rect">
            <a:avLst/>
          </a:prstGeom>
        </p:spPr>
      </p:pic>
      <p:sp>
        <p:nvSpPr>
          <p:cNvPr id="18" name="TextBox 17">
            <a:extLst>
              <a:ext uri="{FF2B5EF4-FFF2-40B4-BE49-F238E27FC236}">
                <a16:creationId xmlns:a16="http://schemas.microsoft.com/office/drawing/2014/main" id="{F201803A-A913-4E9D-AB83-88715FAC7B69}"/>
              </a:ext>
            </a:extLst>
          </p:cNvPr>
          <p:cNvSpPr txBox="1"/>
          <p:nvPr userDrawn="1"/>
        </p:nvSpPr>
        <p:spPr>
          <a:xfrm>
            <a:off x="8394700" y="6356350"/>
            <a:ext cx="2952750" cy="369332"/>
          </a:xfrm>
          <a:prstGeom prst="rect">
            <a:avLst/>
          </a:prstGeom>
          <a:noFill/>
        </p:spPr>
        <p:txBody>
          <a:bodyPr wrap="square" rtlCol="0">
            <a:spAutoFit/>
          </a:bodyPr>
          <a:lstStyle/>
          <a:p>
            <a:pPr algn="ctr"/>
            <a:r>
              <a:rPr lang="en-US" b="1" dirty="0">
                <a:solidFill>
                  <a:schemeClr val="bg1"/>
                </a:solidFill>
              </a:rPr>
              <a:t>drugfreeCT.org</a:t>
            </a:r>
          </a:p>
        </p:txBody>
      </p:sp>
    </p:spTree>
    <p:extLst>
      <p:ext uri="{BB962C8B-B14F-4D97-AF65-F5344CB8AC3E}">
        <p14:creationId xmlns:p14="http://schemas.microsoft.com/office/powerpoint/2010/main" val="2145864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F97354-9D68-4668-A981-94169A58C141}"/>
              </a:ext>
            </a:extLst>
          </p:cNvPr>
          <p:cNvSpPr/>
          <p:nvPr userDrawn="1"/>
        </p:nvSpPr>
        <p:spPr>
          <a:xfrm>
            <a:off x="0" y="6266656"/>
            <a:ext cx="8401050" cy="591344"/>
          </a:xfrm>
          <a:prstGeom prst="rect">
            <a:avLst/>
          </a:prstGeom>
          <a:solidFill>
            <a:srgbClr val="157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FF6F2DB-7B45-410C-9734-AF4D9738CD6F}"/>
              </a:ext>
            </a:extLst>
          </p:cNvPr>
          <p:cNvSpPr/>
          <p:nvPr userDrawn="1"/>
        </p:nvSpPr>
        <p:spPr>
          <a:xfrm>
            <a:off x="8401050" y="6266656"/>
            <a:ext cx="2952750" cy="591344"/>
          </a:xfrm>
          <a:prstGeom prst="rect">
            <a:avLst/>
          </a:prstGeom>
          <a:solidFill>
            <a:srgbClr val="58B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52F2CC4-E529-4ED4-8D56-AB1D7A833E3E}"/>
              </a:ext>
            </a:extLst>
          </p:cNvPr>
          <p:cNvSpPr/>
          <p:nvPr userDrawn="1"/>
        </p:nvSpPr>
        <p:spPr>
          <a:xfrm>
            <a:off x="11353800" y="6266656"/>
            <a:ext cx="838200" cy="591344"/>
          </a:xfrm>
          <a:prstGeom prst="rect">
            <a:avLst/>
          </a:prstGeom>
          <a:solidFill>
            <a:srgbClr val="157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692EF312-7FF4-49B7-BA37-D6AF58AE19B4}"/>
              </a:ext>
            </a:extLst>
          </p:cNvPr>
          <p:cNvSpPr>
            <a:spLocks noGrp="1"/>
          </p:cNvSpPr>
          <p:nvPr>
            <p:ph type="ftr" sz="quarter" idx="11"/>
          </p:nvPr>
        </p:nvSpPr>
        <p:spPr>
          <a:xfrm>
            <a:off x="838200" y="6356350"/>
            <a:ext cx="4502150" cy="365125"/>
          </a:xfrm>
        </p:spPr>
        <p:txBody>
          <a:bodyPr/>
          <a:lstStyle>
            <a:lvl1pPr>
              <a:defRPr>
                <a:solidFill>
                  <a:schemeClr val="bg1"/>
                </a:solidFill>
              </a:defRPr>
            </a:lvl1pPr>
          </a:lstStyle>
          <a:p>
            <a:pPr algn="l"/>
            <a:r>
              <a:rPr lang="en-US" dirty="0"/>
              <a:t>Let’s #MentionPrevention</a:t>
            </a:r>
          </a:p>
        </p:txBody>
      </p:sp>
      <p:sp>
        <p:nvSpPr>
          <p:cNvPr id="6" name="Slide Number Placeholder 5">
            <a:extLst>
              <a:ext uri="{FF2B5EF4-FFF2-40B4-BE49-F238E27FC236}">
                <a16:creationId xmlns:a16="http://schemas.microsoft.com/office/drawing/2014/main" id="{8C615533-790E-480D-8334-CA30CE0BED03}"/>
              </a:ext>
            </a:extLst>
          </p:cNvPr>
          <p:cNvSpPr>
            <a:spLocks noGrp="1"/>
          </p:cNvSpPr>
          <p:nvPr>
            <p:ph type="sldNum" sz="quarter" idx="12"/>
          </p:nvPr>
        </p:nvSpPr>
        <p:spPr>
          <a:xfrm>
            <a:off x="11480800" y="6356350"/>
            <a:ext cx="622300" cy="365125"/>
          </a:xfrm>
        </p:spPr>
        <p:txBody>
          <a:bodyPr/>
          <a:lstStyle>
            <a:lvl1pPr algn="ctr">
              <a:defRPr>
                <a:solidFill>
                  <a:schemeClr val="bg1"/>
                </a:solidFill>
              </a:defRPr>
            </a:lvl1pPr>
          </a:lstStyle>
          <a:p>
            <a:fld id="{75AB0175-404F-43FF-86AA-977DA1E493F5}" type="slidenum">
              <a:rPr lang="en-US" smtClean="0"/>
              <a:pPr/>
              <a:t>‹#›</a:t>
            </a:fld>
            <a:endParaRPr lang="en-US" dirty="0"/>
          </a:p>
        </p:txBody>
      </p:sp>
      <p:sp>
        <p:nvSpPr>
          <p:cNvPr id="18" name="TextBox 17">
            <a:extLst>
              <a:ext uri="{FF2B5EF4-FFF2-40B4-BE49-F238E27FC236}">
                <a16:creationId xmlns:a16="http://schemas.microsoft.com/office/drawing/2014/main" id="{F201803A-A913-4E9D-AB83-88715FAC7B69}"/>
              </a:ext>
            </a:extLst>
          </p:cNvPr>
          <p:cNvSpPr txBox="1"/>
          <p:nvPr userDrawn="1"/>
        </p:nvSpPr>
        <p:spPr>
          <a:xfrm>
            <a:off x="8394700" y="6356350"/>
            <a:ext cx="2952750" cy="369332"/>
          </a:xfrm>
          <a:prstGeom prst="rect">
            <a:avLst/>
          </a:prstGeom>
          <a:noFill/>
        </p:spPr>
        <p:txBody>
          <a:bodyPr wrap="square" rtlCol="0">
            <a:spAutoFit/>
          </a:bodyPr>
          <a:lstStyle/>
          <a:p>
            <a:pPr algn="ctr"/>
            <a:r>
              <a:rPr lang="en-US" b="1" dirty="0">
                <a:solidFill>
                  <a:schemeClr val="bg1"/>
                </a:solidFill>
              </a:rPr>
              <a:t>drugfreeCT.org</a:t>
            </a:r>
          </a:p>
        </p:txBody>
      </p:sp>
      <p:pic>
        <p:nvPicPr>
          <p:cNvPr id="16" name="Graphic 15">
            <a:extLst>
              <a:ext uri="{FF2B5EF4-FFF2-40B4-BE49-F238E27FC236}">
                <a16:creationId xmlns:a16="http://schemas.microsoft.com/office/drawing/2014/main" id="{C493BF8E-A870-471A-A7D2-5B74D7557C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55563" y="681592"/>
            <a:ext cx="8480873" cy="1754187"/>
          </a:xfrm>
          <a:prstGeom prst="rect">
            <a:avLst/>
          </a:prstGeom>
        </p:spPr>
      </p:pic>
      <p:sp>
        <p:nvSpPr>
          <p:cNvPr id="17" name="TextBox 16">
            <a:extLst>
              <a:ext uri="{FF2B5EF4-FFF2-40B4-BE49-F238E27FC236}">
                <a16:creationId xmlns:a16="http://schemas.microsoft.com/office/drawing/2014/main" id="{A79E9A4D-119D-4959-8396-AA2924EF0142}"/>
              </a:ext>
            </a:extLst>
          </p:cNvPr>
          <p:cNvSpPr txBox="1"/>
          <p:nvPr userDrawn="1"/>
        </p:nvSpPr>
        <p:spPr>
          <a:xfrm>
            <a:off x="867227" y="5021941"/>
            <a:ext cx="10457543" cy="646331"/>
          </a:xfrm>
          <a:prstGeom prst="rect">
            <a:avLst/>
          </a:prstGeom>
          <a:noFill/>
        </p:spPr>
        <p:txBody>
          <a:bodyPr wrap="square" rtlCol="0">
            <a:spAutoFit/>
          </a:bodyPr>
          <a:lstStyle/>
          <a:p>
            <a:pPr algn="ctr"/>
            <a:r>
              <a:rPr lang="en-US" sz="1200" b="0" i="0" dirty="0">
                <a:solidFill>
                  <a:srgbClr val="000000"/>
                </a:solidFill>
                <a:effectLst/>
                <a:latin typeface="Arial" panose="020B0604020202020204" pitchFamily="34" charset="0"/>
              </a:rPr>
              <a:t>This publication is funded by a grant from the Substance Abuse and Mental Health Services Administration (SAMHSA), Center for Substance Abuse Prevention, through the CT Department of Mental Health and Addiction Services (DMHAS). Its contents are solely the responsibility of the authors and do not necessarily represent the official views of the Substance Abuse and Mental Health Services Administration</a:t>
            </a:r>
            <a:r>
              <a:rPr lang="en-US" sz="1200" b="0" i="0" dirty="0">
                <a:solidFill>
                  <a:srgbClr val="1F497D"/>
                </a:solidFill>
                <a:effectLst/>
                <a:latin typeface="Arial" panose="020B0604020202020204" pitchFamily="34" charset="0"/>
              </a:rPr>
              <a:t>.</a:t>
            </a:r>
          </a:p>
        </p:txBody>
      </p:sp>
      <p:sp>
        <p:nvSpPr>
          <p:cNvPr id="19" name="TextBox 18">
            <a:extLst>
              <a:ext uri="{FF2B5EF4-FFF2-40B4-BE49-F238E27FC236}">
                <a16:creationId xmlns:a16="http://schemas.microsoft.com/office/drawing/2014/main" id="{6EFC2FE8-3E84-4922-A99C-F0460FA19279}"/>
              </a:ext>
            </a:extLst>
          </p:cNvPr>
          <p:cNvSpPr txBox="1"/>
          <p:nvPr userDrawn="1"/>
        </p:nvSpPr>
        <p:spPr>
          <a:xfrm>
            <a:off x="867226" y="3059668"/>
            <a:ext cx="10457543" cy="369332"/>
          </a:xfrm>
          <a:prstGeom prst="rect">
            <a:avLst/>
          </a:prstGeom>
          <a:noFill/>
        </p:spPr>
        <p:txBody>
          <a:bodyPr wrap="square" rtlCol="0">
            <a:spAutoFit/>
          </a:bodyPr>
          <a:lstStyle/>
          <a:p>
            <a:pPr algn="ctr"/>
            <a:r>
              <a:rPr lang="en-US" b="0" i="0" dirty="0">
                <a:solidFill>
                  <a:srgbClr val="000000"/>
                </a:solidFill>
                <a:effectLst/>
                <a:latin typeface="Arial" panose="020B0604020202020204" pitchFamily="34" charset="0"/>
              </a:rPr>
              <a:t>This campaign is presented by</a:t>
            </a:r>
            <a:endParaRPr lang="en-US" dirty="0"/>
          </a:p>
        </p:txBody>
      </p:sp>
      <p:pic>
        <p:nvPicPr>
          <p:cNvPr id="20" name="Picture 19" descr="Logo&#10;&#10;Description automatically generated">
            <a:extLst>
              <a:ext uri="{FF2B5EF4-FFF2-40B4-BE49-F238E27FC236}">
                <a16:creationId xmlns:a16="http://schemas.microsoft.com/office/drawing/2014/main" id="{CAA8830D-0326-47DC-8C48-592120E546F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64670" y="3497635"/>
            <a:ext cx="1168129" cy="656465"/>
          </a:xfrm>
          <a:prstGeom prst="rect">
            <a:avLst/>
          </a:prstGeom>
        </p:spPr>
      </p:pic>
      <p:pic>
        <p:nvPicPr>
          <p:cNvPr id="21" name="Picture 20" descr="Graphical user interface, text&#10;&#10;Description automatically generated">
            <a:extLst>
              <a:ext uri="{FF2B5EF4-FFF2-40B4-BE49-F238E27FC236}">
                <a16:creationId xmlns:a16="http://schemas.microsoft.com/office/drawing/2014/main" id="{53D24E60-63E4-40A0-B19B-A70A663234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57802" y="3583124"/>
            <a:ext cx="3685415" cy="656465"/>
          </a:xfrm>
          <a:prstGeom prst="rect">
            <a:avLst/>
          </a:prstGeom>
        </p:spPr>
      </p:pic>
    </p:spTree>
    <p:extLst>
      <p:ext uri="{BB962C8B-B14F-4D97-AF65-F5344CB8AC3E}">
        <p14:creationId xmlns:p14="http://schemas.microsoft.com/office/powerpoint/2010/main" val="2465738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F97354-9D68-4668-A981-94169A58C141}"/>
              </a:ext>
            </a:extLst>
          </p:cNvPr>
          <p:cNvSpPr/>
          <p:nvPr userDrawn="1"/>
        </p:nvSpPr>
        <p:spPr>
          <a:xfrm>
            <a:off x="0" y="6266656"/>
            <a:ext cx="8401050" cy="591344"/>
          </a:xfrm>
          <a:prstGeom prst="rect">
            <a:avLst/>
          </a:prstGeom>
          <a:solidFill>
            <a:srgbClr val="157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FF6F2DB-7B45-410C-9734-AF4D9738CD6F}"/>
              </a:ext>
            </a:extLst>
          </p:cNvPr>
          <p:cNvSpPr/>
          <p:nvPr userDrawn="1"/>
        </p:nvSpPr>
        <p:spPr>
          <a:xfrm>
            <a:off x="8401050" y="6266656"/>
            <a:ext cx="2952750" cy="591344"/>
          </a:xfrm>
          <a:prstGeom prst="rect">
            <a:avLst/>
          </a:prstGeom>
          <a:solidFill>
            <a:srgbClr val="58B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52F2CC4-E529-4ED4-8D56-AB1D7A833E3E}"/>
              </a:ext>
            </a:extLst>
          </p:cNvPr>
          <p:cNvSpPr/>
          <p:nvPr userDrawn="1"/>
        </p:nvSpPr>
        <p:spPr>
          <a:xfrm>
            <a:off x="11353800" y="6266656"/>
            <a:ext cx="838200" cy="591344"/>
          </a:xfrm>
          <a:prstGeom prst="rect">
            <a:avLst/>
          </a:prstGeom>
          <a:solidFill>
            <a:srgbClr val="157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692EF312-7FF4-49B7-BA37-D6AF58AE19B4}"/>
              </a:ext>
            </a:extLst>
          </p:cNvPr>
          <p:cNvSpPr>
            <a:spLocks noGrp="1"/>
          </p:cNvSpPr>
          <p:nvPr>
            <p:ph type="ftr" sz="quarter" idx="11"/>
          </p:nvPr>
        </p:nvSpPr>
        <p:spPr>
          <a:xfrm>
            <a:off x="838200" y="6356350"/>
            <a:ext cx="4502150" cy="365125"/>
          </a:xfrm>
        </p:spPr>
        <p:txBody>
          <a:bodyPr/>
          <a:lstStyle>
            <a:lvl1pPr>
              <a:defRPr>
                <a:solidFill>
                  <a:schemeClr val="bg1"/>
                </a:solidFill>
              </a:defRPr>
            </a:lvl1pPr>
          </a:lstStyle>
          <a:p>
            <a:pPr algn="l"/>
            <a:r>
              <a:rPr lang="en-US" dirty="0"/>
              <a:t>Let’s #MentionPrevention</a:t>
            </a:r>
          </a:p>
        </p:txBody>
      </p:sp>
      <p:sp>
        <p:nvSpPr>
          <p:cNvPr id="6" name="Slide Number Placeholder 5">
            <a:extLst>
              <a:ext uri="{FF2B5EF4-FFF2-40B4-BE49-F238E27FC236}">
                <a16:creationId xmlns:a16="http://schemas.microsoft.com/office/drawing/2014/main" id="{8C615533-790E-480D-8334-CA30CE0BED03}"/>
              </a:ext>
            </a:extLst>
          </p:cNvPr>
          <p:cNvSpPr>
            <a:spLocks noGrp="1"/>
          </p:cNvSpPr>
          <p:nvPr>
            <p:ph type="sldNum" sz="quarter" idx="12"/>
          </p:nvPr>
        </p:nvSpPr>
        <p:spPr>
          <a:xfrm>
            <a:off x="11480800" y="6356350"/>
            <a:ext cx="622300" cy="365125"/>
          </a:xfrm>
        </p:spPr>
        <p:txBody>
          <a:bodyPr/>
          <a:lstStyle>
            <a:lvl1pPr algn="ctr">
              <a:defRPr>
                <a:solidFill>
                  <a:schemeClr val="bg1"/>
                </a:solidFill>
              </a:defRPr>
            </a:lvl1pPr>
          </a:lstStyle>
          <a:p>
            <a:fld id="{75AB0175-404F-43FF-86AA-977DA1E493F5}" type="slidenum">
              <a:rPr lang="en-US" smtClean="0"/>
              <a:pPr/>
              <a:t>‹#›</a:t>
            </a:fld>
            <a:endParaRPr lang="en-US" dirty="0"/>
          </a:p>
        </p:txBody>
      </p:sp>
      <p:sp>
        <p:nvSpPr>
          <p:cNvPr id="18" name="TextBox 17">
            <a:extLst>
              <a:ext uri="{FF2B5EF4-FFF2-40B4-BE49-F238E27FC236}">
                <a16:creationId xmlns:a16="http://schemas.microsoft.com/office/drawing/2014/main" id="{F201803A-A913-4E9D-AB83-88715FAC7B69}"/>
              </a:ext>
            </a:extLst>
          </p:cNvPr>
          <p:cNvSpPr txBox="1"/>
          <p:nvPr userDrawn="1"/>
        </p:nvSpPr>
        <p:spPr>
          <a:xfrm>
            <a:off x="8394700" y="6356350"/>
            <a:ext cx="2952750" cy="369332"/>
          </a:xfrm>
          <a:prstGeom prst="rect">
            <a:avLst/>
          </a:prstGeom>
          <a:noFill/>
        </p:spPr>
        <p:txBody>
          <a:bodyPr wrap="square" rtlCol="0">
            <a:spAutoFit/>
          </a:bodyPr>
          <a:lstStyle/>
          <a:p>
            <a:pPr algn="ctr"/>
            <a:r>
              <a:rPr lang="en-US" b="1" dirty="0">
                <a:solidFill>
                  <a:schemeClr val="bg1"/>
                </a:solidFill>
              </a:rPr>
              <a:t>drugfreeCT.org</a:t>
            </a:r>
          </a:p>
        </p:txBody>
      </p:sp>
      <p:pic>
        <p:nvPicPr>
          <p:cNvPr id="16" name="Graphic 15">
            <a:extLst>
              <a:ext uri="{FF2B5EF4-FFF2-40B4-BE49-F238E27FC236}">
                <a16:creationId xmlns:a16="http://schemas.microsoft.com/office/drawing/2014/main" id="{C493BF8E-A870-471A-A7D2-5B74D7557CB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45649" y="628613"/>
            <a:ext cx="6842644" cy="1415335"/>
          </a:xfrm>
          <a:prstGeom prst="rect">
            <a:avLst/>
          </a:prstGeom>
        </p:spPr>
      </p:pic>
      <p:sp>
        <p:nvSpPr>
          <p:cNvPr id="17" name="TextBox 16">
            <a:extLst>
              <a:ext uri="{FF2B5EF4-FFF2-40B4-BE49-F238E27FC236}">
                <a16:creationId xmlns:a16="http://schemas.microsoft.com/office/drawing/2014/main" id="{A79E9A4D-119D-4959-8396-AA2924EF0142}"/>
              </a:ext>
            </a:extLst>
          </p:cNvPr>
          <p:cNvSpPr txBox="1"/>
          <p:nvPr userDrawn="1"/>
        </p:nvSpPr>
        <p:spPr>
          <a:xfrm>
            <a:off x="867229" y="3798173"/>
            <a:ext cx="10457543" cy="600164"/>
          </a:xfrm>
          <a:prstGeom prst="rect">
            <a:avLst/>
          </a:prstGeom>
          <a:noFill/>
        </p:spPr>
        <p:txBody>
          <a:bodyPr wrap="square" rtlCol="0">
            <a:spAutoFit/>
          </a:bodyPr>
          <a:lstStyle/>
          <a:p>
            <a:pPr algn="ctr"/>
            <a:r>
              <a:rPr lang="en-US" sz="1100" b="0" i="0" dirty="0">
                <a:solidFill>
                  <a:srgbClr val="000000"/>
                </a:solidFill>
                <a:effectLst/>
                <a:latin typeface="Arial" panose="020B0604020202020204" pitchFamily="34" charset="0"/>
              </a:rPr>
              <a:t>This publication is funded by a grant from the Substance Abuse and Mental Health Services Administration (SAMHSA), Center for Substance Abuse Prevention, through the CT Department of Mental Health and Addiction Services (DMHAS). Its contents are solely the responsibility of the authors and do not necessarily represent the official views of the Substance Abuse and Mental Health Services Administration</a:t>
            </a:r>
            <a:r>
              <a:rPr lang="en-US" sz="1100" b="0" i="0" dirty="0">
                <a:solidFill>
                  <a:srgbClr val="1F497D"/>
                </a:solidFill>
                <a:effectLst/>
                <a:latin typeface="Arial" panose="020B0604020202020204" pitchFamily="34" charset="0"/>
              </a:rPr>
              <a:t>.</a:t>
            </a:r>
          </a:p>
        </p:txBody>
      </p:sp>
      <p:sp>
        <p:nvSpPr>
          <p:cNvPr id="19" name="TextBox 18">
            <a:extLst>
              <a:ext uri="{FF2B5EF4-FFF2-40B4-BE49-F238E27FC236}">
                <a16:creationId xmlns:a16="http://schemas.microsoft.com/office/drawing/2014/main" id="{6EFC2FE8-3E84-4922-A99C-F0460FA19279}"/>
              </a:ext>
            </a:extLst>
          </p:cNvPr>
          <p:cNvSpPr txBox="1"/>
          <p:nvPr userDrawn="1"/>
        </p:nvSpPr>
        <p:spPr>
          <a:xfrm>
            <a:off x="867228" y="2465621"/>
            <a:ext cx="10457543" cy="307777"/>
          </a:xfrm>
          <a:prstGeom prst="rect">
            <a:avLst/>
          </a:prstGeom>
          <a:noFill/>
        </p:spPr>
        <p:txBody>
          <a:bodyPr wrap="square" rtlCol="0">
            <a:spAutoFit/>
          </a:bodyPr>
          <a:lstStyle/>
          <a:p>
            <a:pPr algn="ctr"/>
            <a:r>
              <a:rPr lang="en-US" sz="1400" b="0" i="0" dirty="0">
                <a:solidFill>
                  <a:srgbClr val="000000"/>
                </a:solidFill>
                <a:effectLst/>
                <a:latin typeface="Arial" panose="020B0604020202020204" pitchFamily="34" charset="0"/>
              </a:rPr>
              <a:t>This campaign is presented by</a:t>
            </a:r>
            <a:endParaRPr lang="en-US" sz="1400" dirty="0"/>
          </a:p>
        </p:txBody>
      </p:sp>
      <p:pic>
        <p:nvPicPr>
          <p:cNvPr id="20" name="Picture 19" descr="Logo&#10;&#10;Description automatically generated">
            <a:extLst>
              <a:ext uri="{FF2B5EF4-FFF2-40B4-BE49-F238E27FC236}">
                <a16:creationId xmlns:a16="http://schemas.microsoft.com/office/drawing/2014/main" id="{CAA8830D-0326-47DC-8C48-592120E546F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45137" y="2969037"/>
            <a:ext cx="1070727" cy="601727"/>
          </a:xfrm>
          <a:prstGeom prst="rect">
            <a:avLst/>
          </a:prstGeom>
        </p:spPr>
      </p:pic>
      <p:pic>
        <p:nvPicPr>
          <p:cNvPr id="21" name="Picture 20" descr="Graphical user interface, text&#10;&#10;Description automatically generated">
            <a:extLst>
              <a:ext uri="{FF2B5EF4-FFF2-40B4-BE49-F238E27FC236}">
                <a16:creationId xmlns:a16="http://schemas.microsoft.com/office/drawing/2014/main" id="{53D24E60-63E4-40A0-B19B-A70A663234F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157804" y="2989077"/>
            <a:ext cx="3265607" cy="581687"/>
          </a:xfrm>
          <a:prstGeom prst="rect">
            <a:avLst/>
          </a:prstGeom>
        </p:spPr>
      </p:pic>
      <p:sp>
        <p:nvSpPr>
          <p:cNvPr id="15" name="TextBox 14">
            <a:extLst>
              <a:ext uri="{FF2B5EF4-FFF2-40B4-BE49-F238E27FC236}">
                <a16:creationId xmlns:a16="http://schemas.microsoft.com/office/drawing/2014/main" id="{4C0ACF05-1AAB-4C6F-B691-1D665BEAD41A}"/>
              </a:ext>
            </a:extLst>
          </p:cNvPr>
          <p:cNvSpPr txBox="1"/>
          <p:nvPr userDrawn="1"/>
        </p:nvSpPr>
        <p:spPr>
          <a:xfrm>
            <a:off x="838200" y="5798576"/>
            <a:ext cx="10457543" cy="400110"/>
          </a:xfrm>
          <a:prstGeom prst="rect">
            <a:avLst/>
          </a:prstGeom>
          <a:noFill/>
        </p:spPr>
        <p:txBody>
          <a:bodyPr wrap="square" rtlCol="0">
            <a:spAutoFit/>
          </a:bodyPr>
          <a:lstStyle>
            <a:defPPr>
              <a:defRPr lang="en-US"/>
            </a:defPPr>
            <a:lvl1pPr algn="ctr">
              <a:defRPr sz="1200" b="0" i="0">
                <a:solidFill>
                  <a:srgbClr val="000000"/>
                </a:solidFill>
                <a:effectLst/>
                <a:latin typeface="Arial" panose="020B0604020202020204" pitchFamily="34" charset="0"/>
              </a:defRPr>
            </a:lvl1pPr>
          </a:lstStyle>
          <a:p>
            <a:pPr lvl="0"/>
            <a:r>
              <a:rPr lang="en-US" sz="1000" dirty="0"/>
              <a:t>Thank you to these local prevention councils that originally launched the Let’s #MentionPrevention campaign: Milford Prevention Council; Southington’s Town-wide Effort to Promote Success (STEPS); Stratford Partnership for Youth and Families; TPAUD, Trumbull's Prevention Partnership; and Wolcott Citizens Against Substance Abuse (CASA) Coalition.</a:t>
            </a:r>
          </a:p>
        </p:txBody>
      </p:sp>
      <p:pic>
        <p:nvPicPr>
          <p:cNvPr id="7" name="Picture 6" descr="Logo, company name&#10;&#10;Description automatically generated">
            <a:extLst>
              <a:ext uri="{FF2B5EF4-FFF2-40B4-BE49-F238E27FC236}">
                <a16:creationId xmlns:a16="http://schemas.microsoft.com/office/drawing/2014/main" id="{B09586BB-1077-4B6E-B013-41FD70F2F30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28310" y="5171297"/>
            <a:ext cx="863239" cy="549641"/>
          </a:xfrm>
          <a:prstGeom prst="rect">
            <a:avLst/>
          </a:prstGeom>
        </p:spPr>
      </p:pic>
      <p:pic>
        <p:nvPicPr>
          <p:cNvPr id="1026" name="Picture 2" descr="steps logo - Southington STEPS">
            <a:extLst>
              <a:ext uri="{FF2B5EF4-FFF2-40B4-BE49-F238E27FC236}">
                <a16:creationId xmlns:a16="http://schemas.microsoft.com/office/drawing/2014/main" id="{4D190CB6-14AD-464A-ADEB-27CD6BE0DA28}"/>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714830" y="5171297"/>
            <a:ext cx="549641" cy="5496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ext&#10;&#10;Description automatically generated">
            <a:extLst>
              <a:ext uri="{FF2B5EF4-FFF2-40B4-BE49-F238E27FC236}">
                <a16:creationId xmlns:a16="http://schemas.microsoft.com/office/drawing/2014/main" id="{AF4C696B-8C92-4EC8-8171-6450B82A909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768586" y="5171298"/>
            <a:ext cx="654825" cy="549641"/>
          </a:xfrm>
          <a:prstGeom prst="rect">
            <a:avLst/>
          </a:prstGeom>
        </p:spPr>
      </p:pic>
      <p:pic>
        <p:nvPicPr>
          <p:cNvPr id="14" name="Picture 13" descr="Logo, company name&#10;&#10;Description automatically generated">
            <a:extLst>
              <a:ext uri="{FF2B5EF4-FFF2-40B4-BE49-F238E27FC236}">
                <a16:creationId xmlns:a16="http://schemas.microsoft.com/office/drawing/2014/main" id="{7FA48407-7F0A-42A3-838E-8F5A70B0B22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155552" y="5171299"/>
            <a:ext cx="554493" cy="549641"/>
          </a:xfrm>
          <a:prstGeom prst="rect">
            <a:avLst/>
          </a:prstGeom>
        </p:spPr>
      </p:pic>
      <p:pic>
        <p:nvPicPr>
          <p:cNvPr id="1032" name="Picture 8">
            <a:extLst>
              <a:ext uri="{FF2B5EF4-FFF2-40B4-BE49-F238E27FC236}">
                <a16:creationId xmlns:a16="http://schemas.microsoft.com/office/drawing/2014/main" id="{79C025D4-2B57-406D-8B80-C12E6888E16C}"/>
              </a:ext>
            </a:extLst>
          </p:cNvPr>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l="3221" t="13459" r="72107" b="68805"/>
          <a:stretch/>
        </p:blipFill>
        <p:spPr bwMode="auto">
          <a:xfrm>
            <a:off x="10000448" y="5171299"/>
            <a:ext cx="589368" cy="549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598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0" name="Picture 9" descr="A picture containing person, person, toilet, bathtub&#10;&#10;Description automatically generated">
            <a:extLst>
              <a:ext uri="{FF2B5EF4-FFF2-40B4-BE49-F238E27FC236}">
                <a16:creationId xmlns:a16="http://schemas.microsoft.com/office/drawing/2014/main" id="{4FB36686-68EC-4E46-BB94-38914D58DC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722" b="34259"/>
          <a:stretch/>
        </p:blipFill>
        <p:spPr>
          <a:xfrm>
            <a:off x="-13000" y="0"/>
            <a:ext cx="12204999" cy="4151206"/>
          </a:xfrm>
          <a:prstGeom prst="rect">
            <a:avLst/>
          </a:prstGeom>
        </p:spPr>
      </p:pic>
      <p:sp>
        <p:nvSpPr>
          <p:cNvPr id="7" name="Rectangle 6">
            <a:extLst>
              <a:ext uri="{FF2B5EF4-FFF2-40B4-BE49-F238E27FC236}">
                <a16:creationId xmlns:a16="http://schemas.microsoft.com/office/drawing/2014/main" id="{03339C33-659D-42E6-AC13-1CD0E0073D6C}"/>
              </a:ext>
            </a:extLst>
          </p:cNvPr>
          <p:cNvSpPr/>
          <p:nvPr userDrawn="1"/>
        </p:nvSpPr>
        <p:spPr>
          <a:xfrm>
            <a:off x="-12999" y="4070350"/>
            <a:ext cx="12204999" cy="2787650"/>
          </a:xfrm>
          <a:prstGeom prst="rect">
            <a:avLst/>
          </a:prstGeom>
          <a:solidFill>
            <a:srgbClr val="157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ABD18E-2097-4EBF-8A84-C7FFF50B9B41}"/>
              </a:ext>
            </a:extLst>
          </p:cNvPr>
          <p:cNvSpPr/>
          <p:nvPr userDrawn="1"/>
        </p:nvSpPr>
        <p:spPr>
          <a:xfrm>
            <a:off x="0" y="6132513"/>
            <a:ext cx="12204999" cy="725487"/>
          </a:xfrm>
          <a:prstGeom prst="rect">
            <a:avLst/>
          </a:prstGeom>
          <a:solidFill>
            <a:srgbClr val="58B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AA6F6D-C36B-4AC8-8AD6-A9237D87163B}"/>
              </a:ext>
            </a:extLst>
          </p:cNvPr>
          <p:cNvSpPr>
            <a:spLocks noGrp="1"/>
          </p:cNvSpPr>
          <p:nvPr>
            <p:ph type="title"/>
          </p:nvPr>
        </p:nvSpPr>
        <p:spPr>
          <a:xfrm>
            <a:off x="831850" y="4070350"/>
            <a:ext cx="10515600" cy="1238250"/>
          </a:xfrm>
        </p:spPr>
        <p:txBody>
          <a:bodyPr anchor="b">
            <a:normAutofit/>
          </a:bodyPr>
          <a:lstStyle>
            <a:lvl1pPr algn="ctr">
              <a:defRPr sz="4400" b="1">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E449B47B-7D4B-46AA-9A61-14791F8612EC}"/>
              </a:ext>
            </a:extLst>
          </p:cNvPr>
          <p:cNvSpPr>
            <a:spLocks noGrp="1"/>
          </p:cNvSpPr>
          <p:nvPr>
            <p:ph type="body" idx="1"/>
          </p:nvPr>
        </p:nvSpPr>
        <p:spPr>
          <a:xfrm>
            <a:off x="831850" y="5308600"/>
            <a:ext cx="10515600" cy="781050"/>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1" name="Footer Placeholder 4">
            <a:extLst>
              <a:ext uri="{FF2B5EF4-FFF2-40B4-BE49-F238E27FC236}">
                <a16:creationId xmlns:a16="http://schemas.microsoft.com/office/drawing/2014/main" id="{D6492493-21BC-45A1-907E-E814B440F852}"/>
              </a:ext>
            </a:extLst>
          </p:cNvPr>
          <p:cNvSpPr>
            <a:spLocks noGrp="1"/>
          </p:cNvSpPr>
          <p:nvPr>
            <p:ph type="ftr" sz="quarter" idx="11"/>
          </p:nvPr>
        </p:nvSpPr>
        <p:spPr>
          <a:xfrm>
            <a:off x="838200" y="6356350"/>
            <a:ext cx="4502150" cy="365125"/>
          </a:xfrm>
        </p:spPr>
        <p:txBody>
          <a:bodyPr/>
          <a:lstStyle>
            <a:lvl1pPr>
              <a:defRPr>
                <a:solidFill>
                  <a:schemeClr val="bg1"/>
                </a:solidFill>
              </a:defRPr>
            </a:lvl1pPr>
          </a:lstStyle>
          <a:p>
            <a:pPr algn="l"/>
            <a:r>
              <a:rPr lang="en-US" dirty="0"/>
              <a:t>Let’s #MentionPrevention</a:t>
            </a:r>
          </a:p>
        </p:txBody>
      </p:sp>
      <p:sp>
        <p:nvSpPr>
          <p:cNvPr id="12" name="Slide Number Placeholder 5">
            <a:extLst>
              <a:ext uri="{FF2B5EF4-FFF2-40B4-BE49-F238E27FC236}">
                <a16:creationId xmlns:a16="http://schemas.microsoft.com/office/drawing/2014/main" id="{A30D6F1E-8A22-472F-AC28-D43A85E90CC6}"/>
              </a:ext>
            </a:extLst>
          </p:cNvPr>
          <p:cNvSpPr>
            <a:spLocks noGrp="1"/>
          </p:cNvSpPr>
          <p:nvPr>
            <p:ph type="sldNum" sz="quarter" idx="12"/>
          </p:nvPr>
        </p:nvSpPr>
        <p:spPr>
          <a:xfrm>
            <a:off x="11480800" y="6356350"/>
            <a:ext cx="622300" cy="365125"/>
          </a:xfrm>
        </p:spPr>
        <p:txBody>
          <a:bodyPr/>
          <a:lstStyle>
            <a:lvl1pPr algn="ctr">
              <a:defRPr>
                <a:solidFill>
                  <a:schemeClr val="bg1"/>
                </a:solidFill>
              </a:defRPr>
            </a:lvl1pPr>
          </a:lstStyle>
          <a:p>
            <a:fld id="{75AB0175-404F-43FF-86AA-977DA1E493F5}" type="slidenum">
              <a:rPr lang="en-US" smtClean="0"/>
              <a:pPr/>
              <a:t>‹#›</a:t>
            </a:fld>
            <a:endParaRPr lang="en-US" dirty="0"/>
          </a:p>
        </p:txBody>
      </p:sp>
      <p:sp>
        <p:nvSpPr>
          <p:cNvPr id="13" name="TextBox 12">
            <a:extLst>
              <a:ext uri="{FF2B5EF4-FFF2-40B4-BE49-F238E27FC236}">
                <a16:creationId xmlns:a16="http://schemas.microsoft.com/office/drawing/2014/main" id="{17CA1395-0ED3-4B48-A6B8-A86631D3B580}"/>
              </a:ext>
            </a:extLst>
          </p:cNvPr>
          <p:cNvSpPr txBox="1"/>
          <p:nvPr userDrawn="1"/>
        </p:nvSpPr>
        <p:spPr>
          <a:xfrm>
            <a:off x="8394700" y="6356350"/>
            <a:ext cx="2952750" cy="369332"/>
          </a:xfrm>
          <a:prstGeom prst="rect">
            <a:avLst/>
          </a:prstGeom>
          <a:noFill/>
        </p:spPr>
        <p:txBody>
          <a:bodyPr wrap="square" rtlCol="0">
            <a:spAutoFit/>
          </a:bodyPr>
          <a:lstStyle/>
          <a:p>
            <a:pPr algn="ctr"/>
            <a:r>
              <a:rPr lang="en-US" b="1" dirty="0">
                <a:solidFill>
                  <a:schemeClr val="bg1"/>
                </a:solidFill>
              </a:rPr>
              <a:t>drugfreeCT.org</a:t>
            </a:r>
          </a:p>
        </p:txBody>
      </p:sp>
      <p:pic>
        <p:nvPicPr>
          <p:cNvPr id="16" name="Graphic 15">
            <a:extLst>
              <a:ext uri="{FF2B5EF4-FFF2-40B4-BE49-F238E27FC236}">
                <a16:creationId xmlns:a16="http://schemas.microsoft.com/office/drawing/2014/main" id="{20EFB957-7018-47E2-8114-33E4C7C5C7E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9156" y="480272"/>
            <a:ext cx="3423050" cy="708025"/>
          </a:xfrm>
          <a:prstGeom prst="rect">
            <a:avLst/>
          </a:prstGeom>
        </p:spPr>
      </p:pic>
    </p:spTree>
    <p:extLst>
      <p:ext uri="{BB962C8B-B14F-4D97-AF65-F5344CB8AC3E}">
        <p14:creationId xmlns:p14="http://schemas.microsoft.com/office/powerpoint/2010/main" val="2358775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5" name="Picture 4" descr="A picture containing person, child&#10;&#10;Description automatically generated">
            <a:extLst>
              <a:ext uri="{FF2B5EF4-FFF2-40B4-BE49-F238E27FC236}">
                <a16:creationId xmlns:a16="http://schemas.microsoft.com/office/drawing/2014/main" id="{E56E9C0E-A1EB-4920-9022-EA4AB9D2D2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196" b="35804"/>
          <a:stretch/>
        </p:blipFill>
        <p:spPr>
          <a:xfrm>
            <a:off x="0" y="0"/>
            <a:ext cx="12211050" cy="4070350"/>
          </a:xfrm>
          <a:prstGeom prst="rect">
            <a:avLst/>
          </a:prstGeom>
        </p:spPr>
      </p:pic>
      <p:sp>
        <p:nvSpPr>
          <p:cNvPr id="7" name="Rectangle 6">
            <a:extLst>
              <a:ext uri="{FF2B5EF4-FFF2-40B4-BE49-F238E27FC236}">
                <a16:creationId xmlns:a16="http://schemas.microsoft.com/office/drawing/2014/main" id="{03339C33-659D-42E6-AC13-1CD0E0073D6C}"/>
              </a:ext>
            </a:extLst>
          </p:cNvPr>
          <p:cNvSpPr/>
          <p:nvPr userDrawn="1"/>
        </p:nvSpPr>
        <p:spPr>
          <a:xfrm>
            <a:off x="-12999" y="4070350"/>
            <a:ext cx="12204999" cy="2787650"/>
          </a:xfrm>
          <a:prstGeom prst="rect">
            <a:avLst/>
          </a:prstGeom>
          <a:solidFill>
            <a:srgbClr val="157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ABD18E-2097-4EBF-8A84-C7FFF50B9B41}"/>
              </a:ext>
            </a:extLst>
          </p:cNvPr>
          <p:cNvSpPr/>
          <p:nvPr userDrawn="1"/>
        </p:nvSpPr>
        <p:spPr>
          <a:xfrm>
            <a:off x="0" y="6132513"/>
            <a:ext cx="12204999" cy="725487"/>
          </a:xfrm>
          <a:prstGeom prst="rect">
            <a:avLst/>
          </a:prstGeom>
          <a:solidFill>
            <a:srgbClr val="58B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AA6F6D-C36B-4AC8-8AD6-A9237D87163B}"/>
              </a:ext>
            </a:extLst>
          </p:cNvPr>
          <p:cNvSpPr>
            <a:spLocks noGrp="1"/>
          </p:cNvSpPr>
          <p:nvPr>
            <p:ph type="title"/>
          </p:nvPr>
        </p:nvSpPr>
        <p:spPr>
          <a:xfrm>
            <a:off x="831850" y="4070350"/>
            <a:ext cx="10515600" cy="1238250"/>
          </a:xfrm>
        </p:spPr>
        <p:txBody>
          <a:bodyPr anchor="b">
            <a:normAutofit/>
          </a:bodyPr>
          <a:lstStyle>
            <a:lvl1pPr algn="ctr">
              <a:defRPr sz="4400" b="1">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E449B47B-7D4B-46AA-9A61-14791F8612EC}"/>
              </a:ext>
            </a:extLst>
          </p:cNvPr>
          <p:cNvSpPr>
            <a:spLocks noGrp="1"/>
          </p:cNvSpPr>
          <p:nvPr>
            <p:ph type="body" idx="1"/>
          </p:nvPr>
        </p:nvSpPr>
        <p:spPr>
          <a:xfrm>
            <a:off x="831850" y="5308600"/>
            <a:ext cx="10515600" cy="781050"/>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1" name="Footer Placeholder 4">
            <a:extLst>
              <a:ext uri="{FF2B5EF4-FFF2-40B4-BE49-F238E27FC236}">
                <a16:creationId xmlns:a16="http://schemas.microsoft.com/office/drawing/2014/main" id="{D6492493-21BC-45A1-907E-E814B440F852}"/>
              </a:ext>
            </a:extLst>
          </p:cNvPr>
          <p:cNvSpPr>
            <a:spLocks noGrp="1"/>
          </p:cNvSpPr>
          <p:nvPr>
            <p:ph type="ftr" sz="quarter" idx="11"/>
          </p:nvPr>
        </p:nvSpPr>
        <p:spPr>
          <a:xfrm>
            <a:off x="838200" y="6356350"/>
            <a:ext cx="4502150" cy="365125"/>
          </a:xfrm>
        </p:spPr>
        <p:txBody>
          <a:bodyPr/>
          <a:lstStyle>
            <a:lvl1pPr>
              <a:defRPr>
                <a:solidFill>
                  <a:schemeClr val="bg1"/>
                </a:solidFill>
              </a:defRPr>
            </a:lvl1pPr>
          </a:lstStyle>
          <a:p>
            <a:pPr algn="l"/>
            <a:r>
              <a:rPr lang="en-US" dirty="0"/>
              <a:t>Let’s #MentionPrevention</a:t>
            </a:r>
          </a:p>
        </p:txBody>
      </p:sp>
      <p:sp>
        <p:nvSpPr>
          <p:cNvPr id="12" name="Slide Number Placeholder 5">
            <a:extLst>
              <a:ext uri="{FF2B5EF4-FFF2-40B4-BE49-F238E27FC236}">
                <a16:creationId xmlns:a16="http://schemas.microsoft.com/office/drawing/2014/main" id="{A30D6F1E-8A22-472F-AC28-D43A85E90CC6}"/>
              </a:ext>
            </a:extLst>
          </p:cNvPr>
          <p:cNvSpPr>
            <a:spLocks noGrp="1"/>
          </p:cNvSpPr>
          <p:nvPr>
            <p:ph type="sldNum" sz="quarter" idx="12"/>
          </p:nvPr>
        </p:nvSpPr>
        <p:spPr>
          <a:xfrm>
            <a:off x="11480800" y="6356350"/>
            <a:ext cx="622300" cy="365125"/>
          </a:xfrm>
        </p:spPr>
        <p:txBody>
          <a:bodyPr/>
          <a:lstStyle>
            <a:lvl1pPr algn="ctr">
              <a:defRPr>
                <a:solidFill>
                  <a:schemeClr val="bg1"/>
                </a:solidFill>
              </a:defRPr>
            </a:lvl1pPr>
          </a:lstStyle>
          <a:p>
            <a:fld id="{75AB0175-404F-43FF-86AA-977DA1E493F5}" type="slidenum">
              <a:rPr lang="en-US" smtClean="0"/>
              <a:pPr/>
              <a:t>‹#›</a:t>
            </a:fld>
            <a:endParaRPr lang="en-US" dirty="0"/>
          </a:p>
        </p:txBody>
      </p:sp>
      <p:sp>
        <p:nvSpPr>
          <p:cNvPr id="13" name="TextBox 12">
            <a:extLst>
              <a:ext uri="{FF2B5EF4-FFF2-40B4-BE49-F238E27FC236}">
                <a16:creationId xmlns:a16="http://schemas.microsoft.com/office/drawing/2014/main" id="{17CA1395-0ED3-4B48-A6B8-A86631D3B580}"/>
              </a:ext>
            </a:extLst>
          </p:cNvPr>
          <p:cNvSpPr txBox="1"/>
          <p:nvPr userDrawn="1"/>
        </p:nvSpPr>
        <p:spPr>
          <a:xfrm>
            <a:off x="8394700" y="6356350"/>
            <a:ext cx="2952750" cy="369332"/>
          </a:xfrm>
          <a:prstGeom prst="rect">
            <a:avLst/>
          </a:prstGeom>
          <a:noFill/>
        </p:spPr>
        <p:txBody>
          <a:bodyPr wrap="square" rtlCol="0">
            <a:spAutoFit/>
          </a:bodyPr>
          <a:lstStyle/>
          <a:p>
            <a:pPr algn="ctr"/>
            <a:r>
              <a:rPr lang="en-US" b="1" dirty="0">
                <a:solidFill>
                  <a:schemeClr val="bg1"/>
                </a:solidFill>
              </a:rPr>
              <a:t>drugfreeCT.org</a:t>
            </a:r>
          </a:p>
        </p:txBody>
      </p:sp>
      <p:pic>
        <p:nvPicPr>
          <p:cNvPr id="15" name="Graphic 14">
            <a:extLst>
              <a:ext uri="{FF2B5EF4-FFF2-40B4-BE49-F238E27FC236}">
                <a16:creationId xmlns:a16="http://schemas.microsoft.com/office/drawing/2014/main" id="{0E0182EA-FACA-480F-A878-60380B66ADB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99156" y="480272"/>
            <a:ext cx="3423050" cy="708025"/>
          </a:xfrm>
          <a:prstGeom prst="rect">
            <a:avLst/>
          </a:prstGeom>
        </p:spPr>
      </p:pic>
    </p:spTree>
    <p:extLst>
      <p:ext uri="{BB962C8B-B14F-4D97-AF65-F5344CB8AC3E}">
        <p14:creationId xmlns:p14="http://schemas.microsoft.com/office/powerpoint/2010/main" val="2749240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DF8F2-6EC4-4523-B4E1-399DBCBF536F}"/>
              </a:ext>
            </a:extLst>
          </p:cNvPr>
          <p:cNvSpPr>
            <a:spLocks noGrp="1"/>
          </p:cNvSpPr>
          <p:nvPr>
            <p:ph type="title"/>
          </p:nvPr>
        </p:nvSpPr>
        <p:spPr>
          <a:xfrm>
            <a:off x="838200" y="365126"/>
            <a:ext cx="10515600" cy="813594"/>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506E710-5959-410F-A3F8-5672C965805D}"/>
              </a:ext>
            </a:extLst>
          </p:cNvPr>
          <p:cNvSpPr>
            <a:spLocks noGrp="1"/>
          </p:cNvSpPr>
          <p:nvPr>
            <p:ph sz="half" idx="1"/>
          </p:nvPr>
        </p:nvSpPr>
        <p:spPr>
          <a:xfrm>
            <a:off x="838200" y="1389856"/>
            <a:ext cx="5181600" cy="47871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4B1A102-3C32-4F9C-B66B-7F8321A55674}"/>
              </a:ext>
            </a:extLst>
          </p:cNvPr>
          <p:cNvSpPr>
            <a:spLocks noGrp="1"/>
          </p:cNvSpPr>
          <p:nvPr>
            <p:ph sz="half" idx="2"/>
          </p:nvPr>
        </p:nvSpPr>
        <p:spPr>
          <a:xfrm>
            <a:off x="6172200" y="1389856"/>
            <a:ext cx="5181600" cy="4787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33CEC4-A4E4-4966-9A96-A8C9F4F18FA2}"/>
              </a:ext>
            </a:extLst>
          </p:cNvPr>
          <p:cNvSpPr>
            <a:spLocks noGrp="1"/>
          </p:cNvSpPr>
          <p:nvPr>
            <p:ph type="dt" sz="half" idx="10"/>
          </p:nvPr>
        </p:nvSpPr>
        <p:spPr/>
        <p:txBody>
          <a:bodyPr/>
          <a:lstStyle/>
          <a:p>
            <a:fld id="{C6C279BB-897C-44FA-92D2-AB7EDE79AE58}" type="datetimeFigureOut">
              <a:rPr lang="en-US" smtClean="0"/>
              <a:t>4/6/2021</a:t>
            </a:fld>
            <a:endParaRPr lang="en-US"/>
          </a:p>
        </p:txBody>
      </p:sp>
      <p:sp>
        <p:nvSpPr>
          <p:cNvPr id="6" name="Footer Placeholder 5">
            <a:extLst>
              <a:ext uri="{FF2B5EF4-FFF2-40B4-BE49-F238E27FC236}">
                <a16:creationId xmlns:a16="http://schemas.microsoft.com/office/drawing/2014/main" id="{213C4158-B385-4667-BC0C-9416D3EDBB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14973D-4083-4F51-84B4-534440913732}"/>
              </a:ext>
            </a:extLst>
          </p:cNvPr>
          <p:cNvSpPr>
            <a:spLocks noGrp="1"/>
          </p:cNvSpPr>
          <p:nvPr>
            <p:ph type="sldNum" sz="quarter" idx="12"/>
          </p:nvPr>
        </p:nvSpPr>
        <p:spPr/>
        <p:txBody>
          <a:bodyPr/>
          <a:lstStyle/>
          <a:p>
            <a:fld id="{75AB0175-404F-43FF-86AA-977DA1E493F5}" type="slidenum">
              <a:rPr lang="en-US" smtClean="0"/>
              <a:t>‹#›</a:t>
            </a:fld>
            <a:endParaRPr lang="en-US"/>
          </a:p>
        </p:txBody>
      </p:sp>
      <p:sp>
        <p:nvSpPr>
          <p:cNvPr id="8" name="Rectangle 7">
            <a:extLst>
              <a:ext uri="{FF2B5EF4-FFF2-40B4-BE49-F238E27FC236}">
                <a16:creationId xmlns:a16="http://schemas.microsoft.com/office/drawing/2014/main" id="{E17387DE-A5A7-40CF-96EE-81EDF1BFF85C}"/>
              </a:ext>
            </a:extLst>
          </p:cNvPr>
          <p:cNvSpPr/>
          <p:nvPr userDrawn="1"/>
        </p:nvSpPr>
        <p:spPr>
          <a:xfrm>
            <a:off x="0" y="6266656"/>
            <a:ext cx="8401050" cy="591344"/>
          </a:xfrm>
          <a:prstGeom prst="rect">
            <a:avLst/>
          </a:prstGeom>
          <a:solidFill>
            <a:srgbClr val="157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FC86EE3-F5CD-4EBE-965D-F01DEB30858B}"/>
              </a:ext>
            </a:extLst>
          </p:cNvPr>
          <p:cNvSpPr/>
          <p:nvPr userDrawn="1"/>
        </p:nvSpPr>
        <p:spPr>
          <a:xfrm>
            <a:off x="8401050" y="6266656"/>
            <a:ext cx="2952750" cy="591344"/>
          </a:xfrm>
          <a:prstGeom prst="rect">
            <a:avLst/>
          </a:prstGeom>
          <a:solidFill>
            <a:srgbClr val="58B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B70D393-B3E5-44E9-A886-3499ECE8FC95}"/>
              </a:ext>
            </a:extLst>
          </p:cNvPr>
          <p:cNvSpPr/>
          <p:nvPr userDrawn="1"/>
        </p:nvSpPr>
        <p:spPr>
          <a:xfrm>
            <a:off x="11353800" y="6266656"/>
            <a:ext cx="838200" cy="591344"/>
          </a:xfrm>
          <a:prstGeom prst="rect">
            <a:avLst/>
          </a:prstGeom>
          <a:solidFill>
            <a:srgbClr val="157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4">
            <a:extLst>
              <a:ext uri="{FF2B5EF4-FFF2-40B4-BE49-F238E27FC236}">
                <a16:creationId xmlns:a16="http://schemas.microsoft.com/office/drawing/2014/main" id="{88ED4AEF-9F89-4457-AF61-128F11C18F37}"/>
              </a:ext>
            </a:extLst>
          </p:cNvPr>
          <p:cNvSpPr txBox="1">
            <a:spLocks/>
          </p:cNvSpPr>
          <p:nvPr userDrawn="1"/>
        </p:nvSpPr>
        <p:spPr>
          <a:xfrm>
            <a:off x="838200" y="6356350"/>
            <a:ext cx="450215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t>Let’s #MentionPrevention</a:t>
            </a:r>
            <a:endParaRPr lang="en-US" dirty="0"/>
          </a:p>
        </p:txBody>
      </p:sp>
      <p:sp>
        <p:nvSpPr>
          <p:cNvPr id="12" name="Slide Number Placeholder 5">
            <a:extLst>
              <a:ext uri="{FF2B5EF4-FFF2-40B4-BE49-F238E27FC236}">
                <a16:creationId xmlns:a16="http://schemas.microsoft.com/office/drawing/2014/main" id="{92220487-C9B7-470D-A42E-40877C5615AC}"/>
              </a:ext>
            </a:extLst>
          </p:cNvPr>
          <p:cNvSpPr txBox="1">
            <a:spLocks/>
          </p:cNvSpPr>
          <p:nvPr userDrawn="1"/>
        </p:nvSpPr>
        <p:spPr>
          <a:xfrm>
            <a:off x="11480800" y="6356350"/>
            <a:ext cx="6223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AB0175-404F-43FF-86AA-977DA1E493F5}" type="slidenum">
              <a:rPr lang="en-US" smtClean="0"/>
              <a:pPr/>
              <a:t>‹#›</a:t>
            </a:fld>
            <a:endParaRPr lang="en-US" dirty="0"/>
          </a:p>
        </p:txBody>
      </p:sp>
      <p:sp>
        <p:nvSpPr>
          <p:cNvPr id="13" name="Rectangle 12">
            <a:extLst>
              <a:ext uri="{FF2B5EF4-FFF2-40B4-BE49-F238E27FC236}">
                <a16:creationId xmlns:a16="http://schemas.microsoft.com/office/drawing/2014/main" id="{8A32C416-7E2F-4041-8A2F-4AD303D066A1}"/>
              </a:ext>
            </a:extLst>
          </p:cNvPr>
          <p:cNvSpPr/>
          <p:nvPr userDrawn="1"/>
        </p:nvSpPr>
        <p:spPr>
          <a:xfrm>
            <a:off x="0" y="365125"/>
            <a:ext cx="838200" cy="815976"/>
          </a:xfrm>
          <a:prstGeom prst="rect">
            <a:avLst/>
          </a:prstGeom>
          <a:solidFill>
            <a:srgbClr val="157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70AF3CBC-E16C-4CB7-807B-7FA07C542B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3988" y="544513"/>
            <a:ext cx="539444" cy="452437"/>
          </a:xfrm>
          <a:prstGeom prst="rect">
            <a:avLst/>
          </a:prstGeom>
        </p:spPr>
      </p:pic>
      <p:sp>
        <p:nvSpPr>
          <p:cNvPr id="15" name="Rectangle 14">
            <a:extLst>
              <a:ext uri="{FF2B5EF4-FFF2-40B4-BE49-F238E27FC236}">
                <a16:creationId xmlns:a16="http://schemas.microsoft.com/office/drawing/2014/main" id="{EFF3AFED-D580-49EC-9948-CD038A88686F}"/>
              </a:ext>
            </a:extLst>
          </p:cNvPr>
          <p:cNvSpPr/>
          <p:nvPr userDrawn="1"/>
        </p:nvSpPr>
        <p:spPr>
          <a:xfrm>
            <a:off x="0" y="362743"/>
            <a:ext cx="838200" cy="815976"/>
          </a:xfrm>
          <a:prstGeom prst="rect">
            <a:avLst/>
          </a:prstGeom>
          <a:solidFill>
            <a:srgbClr val="157CB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B6EAC49F-5546-4741-A75F-0AA6BAE7778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92523" y="576262"/>
            <a:ext cx="1880377" cy="388938"/>
          </a:xfrm>
          <a:prstGeom prst="rect">
            <a:avLst/>
          </a:prstGeom>
        </p:spPr>
      </p:pic>
      <p:sp>
        <p:nvSpPr>
          <p:cNvPr id="17" name="TextBox 16">
            <a:extLst>
              <a:ext uri="{FF2B5EF4-FFF2-40B4-BE49-F238E27FC236}">
                <a16:creationId xmlns:a16="http://schemas.microsoft.com/office/drawing/2014/main" id="{8B2B841F-D07C-4CB3-947F-6226F59BC23B}"/>
              </a:ext>
            </a:extLst>
          </p:cNvPr>
          <p:cNvSpPr txBox="1"/>
          <p:nvPr userDrawn="1"/>
        </p:nvSpPr>
        <p:spPr>
          <a:xfrm>
            <a:off x="8394700" y="6356350"/>
            <a:ext cx="2952750" cy="369332"/>
          </a:xfrm>
          <a:prstGeom prst="rect">
            <a:avLst/>
          </a:prstGeom>
          <a:noFill/>
        </p:spPr>
        <p:txBody>
          <a:bodyPr wrap="square" rtlCol="0">
            <a:spAutoFit/>
          </a:bodyPr>
          <a:lstStyle/>
          <a:p>
            <a:pPr algn="ctr"/>
            <a:r>
              <a:rPr lang="en-US" b="1" dirty="0">
                <a:solidFill>
                  <a:schemeClr val="bg1"/>
                </a:solidFill>
              </a:rPr>
              <a:t>drugfreeCT.org</a:t>
            </a:r>
          </a:p>
        </p:txBody>
      </p:sp>
    </p:spTree>
    <p:extLst>
      <p:ext uri="{BB962C8B-B14F-4D97-AF65-F5344CB8AC3E}">
        <p14:creationId xmlns:p14="http://schemas.microsoft.com/office/powerpoint/2010/main" val="383494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3CA41-44F2-4A77-BE26-725C1B8579B6}"/>
              </a:ext>
            </a:extLst>
          </p:cNvPr>
          <p:cNvSpPr>
            <a:spLocks noGrp="1"/>
          </p:cNvSpPr>
          <p:nvPr>
            <p:ph type="title"/>
          </p:nvPr>
        </p:nvSpPr>
        <p:spPr>
          <a:xfrm>
            <a:off x="839788" y="365126"/>
            <a:ext cx="10515600" cy="82391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9DE0BA62-3560-4AB4-84B9-7B69C07A8E24}"/>
              </a:ext>
            </a:extLst>
          </p:cNvPr>
          <p:cNvSpPr>
            <a:spLocks noGrp="1"/>
          </p:cNvSpPr>
          <p:nvPr>
            <p:ph type="body" idx="1"/>
          </p:nvPr>
        </p:nvSpPr>
        <p:spPr>
          <a:xfrm>
            <a:off x="839788" y="1400174"/>
            <a:ext cx="5157787" cy="53748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5ED05E-5823-4609-8E4A-3DE1DFD38A2E}"/>
              </a:ext>
            </a:extLst>
          </p:cNvPr>
          <p:cNvSpPr>
            <a:spLocks noGrp="1"/>
          </p:cNvSpPr>
          <p:nvPr>
            <p:ph sz="half" idx="2"/>
          </p:nvPr>
        </p:nvSpPr>
        <p:spPr>
          <a:xfrm>
            <a:off x="839788" y="2027351"/>
            <a:ext cx="5157787" cy="41623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DED0F27B-D4BF-4892-AA2D-8A0D092C671A}"/>
              </a:ext>
            </a:extLst>
          </p:cNvPr>
          <p:cNvSpPr>
            <a:spLocks noGrp="1"/>
          </p:cNvSpPr>
          <p:nvPr>
            <p:ph type="body" sz="quarter" idx="3"/>
          </p:nvPr>
        </p:nvSpPr>
        <p:spPr>
          <a:xfrm>
            <a:off x="6172200" y="1400174"/>
            <a:ext cx="5183188" cy="53748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93A4BA-6019-45C4-B8C9-4227917932F9}"/>
              </a:ext>
            </a:extLst>
          </p:cNvPr>
          <p:cNvSpPr>
            <a:spLocks noGrp="1"/>
          </p:cNvSpPr>
          <p:nvPr>
            <p:ph sz="quarter" idx="4"/>
          </p:nvPr>
        </p:nvSpPr>
        <p:spPr>
          <a:xfrm>
            <a:off x="6172200" y="2027351"/>
            <a:ext cx="5183188" cy="41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64CF7EAF-3131-40F9-951F-CB39A0CD7D0D}"/>
              </a:ext>
            </a:extLst>
          </p:cNvPr>
          <p:cNvSpPr/>
          <p:nvPr userDrawn="1"/>
        </p:nvSpPr>
        <p:spPr>
          <a:xfrm>
            <a:off x="0" y="6266656"/>
            <a:ext cx="8401050" cy="591344"/>
          </a:xfrm>
          <a:prstGeom prst="rect">
            <a:avLst/>
          </a:prstGeom>
          <a:solidFill>
            <a:srgbClr val="157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4B23C69-93FF-403C-A820-F5855A27ACCD}"/>
              </a:ext>
            </a:extLst>
          </p:cNvPr>
          <p:cNvSpPr/>
          <p:nvPr userDrawn="1"/>
        </p:nvSpPr>
        <p:spPr>
          <a:xfrm>
            <a:off x="8401050" y="6266656"/>
            <a:ext cx="2952750" cy="591344"/>
          </a:xfrm>
          <a:prstGeom prst="rect">
            <a:avLst/>
          </a:prstGeom>
          <a:solidFill>
            <a:srgbClr val="58B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355E65E-A2AC-49EA-B848-11547B0BC787}"/>
              </a:ext>
            </a:extLst>
          </p:cNvPr>
          <p:cNvSpPr/>
          <p:nvPr userDrawn="1"/>
        </p:nvSpPr>
        <p:spPr>
          <a:xfrm>
            <a:off x="11353800" y="6266656"/>
            <a:ext cx="838200" cy="591344"/>
          </a:xfrm>
          <a:prstGeom prst="rect">
            <a:avLst/>
          </a:prstGeom>
          <a:solidFill>
            <a:srgbClr val="157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a:extLst>
              <a:ext uri="{FF2B5EF4-FFF2-40B4-BE49-F238E27FC236}">
                <a16:creationId xmlns:a16="http://schemas.microsoft.com/office/drawing/2014/main" id="{9E215796-25CA-4665-B3EE-AE4AFCB0EF20}"/>
              </a:ext>
            </a:extLst>
          </p:cNvPr>
          <p:cNvSpPr>
            <a:spLocks noGrp="1"/>
          </p:cNvSpPr>
          <p:nvPr>
            <p:ph type="ftr" sz="quarter" idx="11"/>
          </p:nvPr>
        </p:nvSpPr>
        <p:spPr>
          <a:xfrm>
            <a:off x="838200" y="6356350"/>
            <a:ext cx="4502150" cy="365125"/>
          </a:xfrm>
        </p:spPr>
        <p:txBody>
          <a:bodyPr/>
          <a:lstStyle>
            <a:lvl1pPr>
              <a:defRPr>
                <a:solidFill>
                  <a:schemeClr val="bg1"/>
                </a:solidFill>
              </a:defRPr>
            </a:lvl1pPr>
          </a:lstStyle>
          <a:p>
            <a:pPr algn="l"/>
            <a:r>
              <a:rPr lang="en-US" dirty="0"/>
              <a:t>Let’s #MentionPrevention</a:t>
            </a:r>
          </a:p>
        </p:txBody>
      </p:sp>
      <p:sp>
        <p:nvSpPr>
          <p:cNvPr id="14" name="Slide Number Placeholder 5">
            <a:extLst>
              <a:ext uri="{FF2B5EF4-FFF2-40B4-BE49-F238E27FC236}">
                <a16:creationId xmlns:a16="http://schemas.microsoft.com/office/drawing/2014/main" id="{6A17CC6F-0F78-4FBB-9BC0-488831D51E99}"/>
              </a:ext>
            </a:extLst>
          </p:cNvPr>
          <p:cNvSpPr>
            <a:spLocks noGrp="1"/>
          </p:cNvSpPr>
          <p:nvPr>
            <p:ph type="sldNum" sz="quarter" idx="12"/>
          </p:nvPr>
        </p:nvSpPr>
        <p:spPr>
          <a:xfrm>
            <a:off x="11480800" y="6356350"/>
            <a:ext cx="622300" cy="365125"/>
          </a:xfrm>
        </p:spPr>
        <p:txBody>
          <a:bodyPr/>
          <a:lstStyle>
            <a:lvl1pPr algn="ctr">
              <a:defRPr>
                <a:solidFill>
                  <a:schemeClr val="bg1"/>
                </a:solidFill>
              </a:defRPr>
            </a:lvl1pPr>
          </a:lstStyle>
          <a:p>
            <a:fld id="{75AB0175-404F-43FF-86AA-977DA1E493F5}" type="slidenum">
              <a:rPr lang="en-US" smtClean="0"/>
              <a:pPr/>
              <a:t>‹#›</a:t>
            </a:fld>
            <a:endParaRPr lang="en-US" dirty="0"/>
          </a:p>
        </p:txBody>
      </p:sp>
      <p:sp>
        <p:nvSpPr>
          <p:cNvPr id="15" name="Rectangle 14">
            <a:extLst>
              <a:ext uri="{FF2B5EF4-FFF2-40B4-BE49-F238E27FC236}">
                <a16:creationId xmlns:a16="http://schemas.microsoft.com/office/drawing/2014/main" id="{4999CDED-B0DC-46C5-972D-00C569009119}"/>
              </a:ext>
            </a:extLst>
          </p:cNvPr>
          <p:cNvSpPr/>
          <p:nvPr userDrawn="1"/>
        </p:nvSpPr>
        <p:spPr>
          <a:xfrm>
            <a:off x="0" y="365125"/>
            <a:ext cx="838200" cy="815976"/>
          </a:xfrm>
          <a:prstGeom prst="rect">
            <a:avLst/>
          </a:prstGeom>
          <a:solidFill>
            <a:srgbClr val="157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931728B7-1CCB-48E3-82DB-2CA0CBCA6A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3988" y="544513"/>
            <a:ext cx="539444" cy="452437"/>
          </a:xfrm>
          <a:prstGeom prst="rect">
            <a:avLst/>
          </a:prstGeom>
        </p:spPr>
      </p:pic>
      <p:sp>
        <p:nvSpPr>
          <p:cNvPr id="17" name="Rectangle 16">
            <a:extLst>
              <a:ext uri="{FF2B5EF4-FFF2-40B4-BE49-F238E27FC236}">
                <a16:creationId xmlns:a16="http://schemas.microsoft.com/office/drawing/2014/main" id="{C010F894-98D9-4014-B51E-D7E4209C3FA6}"/>
              </a:ext>
            </a:extLst>
          </p:cNvPr>
          <p:cNvSpPr/>
          <p:nvPr userDrawn="1"/>
        </p:nvSpPr>
        <p:spPr>
          <a:xfrm>
            <a:off x="0" y="362743"/>
            <a:ext cx="838200" cy="815976"/>
          </a:xfrm>
          <a:prstGeom prst="rect">
            <a:avLst/>
          </a:prstGeom>
          <a:solidFill>
            <a:srgbClr val="157CB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CE85BC6A-3073-4188-BAAD-D56DFCD160A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92523" y="576262"/>
            <a:ext cx="1880377" cy="388938"/>
          </a:xfrm>
          <a:prstGeom prst="rect">
            <a:avLst/>
          </a:prstGeom>
        </p:spPr>
      </p:pic>
      <p:sp>
        <p:nvSpPr>
          <p:cNvPr id="19" name="TextBox 18">
            <a:extLst>
              <a:ext uri="{FF2B5EF4-FFF2-40B4-BE49-F238E27FC236}">
                <a16:creationId xmlns:a16="http://schemas.microsoft.com/office/drawing/2014/main" id="{256A88DC-04D0-4F27-A65A-AF3637441A10}"/>
              </a:ext>
            </a:extLst>
          </p:cNvPr>
          <p:cNvSpPr txBox="1"/>
          <p:nvPr userDrawn="1"/>
        </p:nvSpPr>
        <p:spPr>
          <a:xfrm>
            <a:off x="8394700" y="6356350"/>
            <a:ext cx="2952750" cy="369332"/>
          </a:xfrm>
          <a:prstGeom prst="rect">
            <a:avLst/>
          </a:prstGeom>
          <a:noFill/>
        </p:spPr>
        <p:txBody>
          <a:bodyPr wrap="square" rtlCol="0">
            <a:spAutoFit/>
          </a:bodyPr>
          <a:lstStyle/>
          <a:p>
            <a:pPr algn="ctr"/>
            <a:r>
              <a:rPr lang="en-US" b="1" dirty="0">
                <a:solidFill>
                  <a:schemeClr val="bg1"/>
                </a:solidFill>
              </a:rPr>
              <a:t>drugfreeCT.org</a:t>
            </a:r>
          </a:p>
        </p:txBody>
      </p:sp>
    </p:spTree>
    <p:extLst>
      <p:ext uri="{BB962C8B-B14F-4D97-AF65-F5344CB8AC3E}">
        <p14:creationId xmlns:p14="http://schemas.microsoft.com/office/powerpoint/2010/main" val="809826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A64D6-B821-4218-A80E-7E06567D6CA3}"/>
              </a:ext>
            </a:extLst>
          </p:cNvPr>
          <p:cNvSpPr>
            <a:spLocks noGrp="1"/>
          </p:cNvSpPr>
          <p:nvPr>
            <p:ph type="title"/>
          </p:nvPr>
        </p:nvSpPr>
        <p:spPr>
          <a:xfrm>
            <a:off x="838200" y="365126"/>
            <a:ext cx="10515600" cy="813594"/>
          </a:xfrm>
        </p:spPr>
        <p:txBody>
          <a:bodyPr/>
          <a:lstStyle/>
          <a:p>
            <a:r>
              <a:rPr lang="en-US" dirty="0"/>
              <a:t>Click to edit Master title style</a:t>
            </a:r>
          </a:p>
        </p:txBody>
      </p:sp>
      <p:sp>
        <p:nvSpPr>
          <p:cNvPr id="6" name="Rectangle 5">
            <a:extLst>
              <a:ext uri="{FF2B5EF4-FFF2-40B4-BE49-F238E27FC236}">
                <a16:creationId xmlns:a16="http://schemas.microsoft.com/office/drawing/2014/main" id="{372B99EF-E026-4B02-83DD-56609A7F0C9A}"/>
              </a:ext>
            </a:extLst>
          </p:cNvPr>
          <p:cNvSpPr/>
          <p:nvPr userDrawn="1"/>
        </p:nvSpPr>
        <p:spPr>
          <a:xfrm>
            <a:off x="0" y="6266656"/>
            <a:ext cx="8401050" cy="591344"/>
          </a:xfrm>
          <a:prstGeom prst="rect">
            <a:avLst/>
          </a:prstGeom>
          <a:solidFill>
            <a:srgbClr val="157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44376B1-DE4B-4046-B450-C1E50E366BAB}"/>
              </a:ext>
            </a:extLst>
          </p:cNvPr>
          <p:cNvSpPr/>
          <p:nvPr userDrawn="1"/>
        </p:nvSpPr>
        <p:spPr>
          <a:xfrm>
            <a:off x="8401050" y="6266656"/>
            <a:ext cx="2952750" cy="591344"/>
          </a:xfrm>
          <a:prstGeom prst="rect">
            <a:avLst/>
          </a:prstGeom>
          <a:solidFill>
            <a:srgbClr val="58B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A53FCB-96DD-4574-907E-D84486843D12}"/>
              </a:ext>
            </a:extLst>
          </p:cNvPr>
          <p:cNvSpPr/>
          <p:nvPr userDrawn="1"/>
        </p:nvSpPr>
        <p:spPr>
          <a:xfrm>
            <a:off x="11353800" y="6266656"/>
            <a:ext cx="838200" cy="591344"/>
          </a:xfrm>
          <a:prstGeom prst="rect">
            <a:avLst/>
          </a:prstGeom>
          <a:solidFill>
            <a:srgbClr val="157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01187672-D8B5-47B7-8C92-AB34CF4710D6}"/>
              </a:ext>
            </a:extLst>
          </p:cNvPr>
          <p:cNvSpPr>
            <a:spLocks noGrp="1"/>
          </p:cNvSpPr>
          <p:nvPr>
            <p:ph type="ftr" sz="quarter" idx="11"/>
          </p:nvPr>
        </p:nvSpPr>
        <p:spPr>
          <a:xfrm>
            <a:off x="838200" y="6356350"/>
            <a:ext cx="4502150" cy="365125"/>
          </a:xfrm>
        </p:spPr>
        <p:txBody>
          <a:bodyPr/>
          <a:lstStyle>
            <a:lvl1pPr>
              <a:defRPr>
                <a:solidFill>
                  <a:schemeClr val="bg1"/>
                </a:solidFill>
              </a:defRPr>
            </a:lvl1pPr>
          </a:lstStyle>
          <a:p>
            <a:pPr algn="l"/>
            <a:r>
              <a:rPr lang="en-US" dirty="0"/>
              <a:t>Let’s #MentionPrevention</a:t>
            </a:r>
          </a:p>
        </p:txBody>
      </p:sp>
      <p:sp>
        <p:nvSpPr>
          <p:cNvPr id="10" name="Slide Number Placeholder 5">
            <a:extLst>
              <a:ext uri="{FF2B5EF4-FFF2-40B4-BE49-F238E27FC236}">
                <a16:creationId xmlns:a16="http://schemas.microsoft.com/office/drawing/2014/main" id="{A24D7129-6F0A-4069-AF53-C2F9153262DF}"/>
              </a:ext>
            </a:extLst>
          </p:cNvPr>
          <p:cNvSpPr>
            <a:spLocks noGrp="1"/>
          </p:cNvSpPr>
          <p:nvPr>
            <p:ph type="sldNum" sz="quarter" idx="12"/>
          </p:nvPr>
        </p:nvSpPr>
        <p:spPr>
          <a:xfrm>
            <a:off x="11480800" y="6356350"/>
            <a:ext cx="622300" cy="365125"/>
          </a:xfrm>
        </p:spPr>
        <p:txBody>
          <a:bodyPr/>
          <a:lstStyle>
            <a:lvl1pPr algn="ctr">
              <a:defRPr>
                <a:solidFill>
                  <a:schemeClr val="bg1"/>
                </a:solidFill>
              </a:defRPr>
            </a:lvl1pPr>
          </a:lstStyle>
          <a:p>
            <a:fld id="{75AB0175-404F-43FF-86AA-977DA1E493F5}" type="slidenum">
              <a:rPr lang="en-US" smtClean="0"/>
              <a:pPr/>
              <a:t>‹#›</a:t>
            </a:fld>
            <a:endParaRPr lang="en-US" dirty="0"/>
          </a:p>
        </p:txBody>
      </p:sp>
      <p:sp>
        <p:nvSpPr>
          <p:cNvPr id="11" name="Rectangle 10">
            <a:extLst>
              <a:ext uri="{FF2B5EF4-FFF2-40B4-BE49-F238E27FC236}">
                <a16:creationId xmlns:a16="http://schemas.microsoft.com/office/drawing/2014/main" id="{A70A2A3E-2469-40E4-B5C9-7715D60170B9}"/>
              </a:ext>
            </a:extLst>
          </p:cNvPr>
          <p:cNvSpPr/>
          <p:nvPr userDrawn="1"/>
        </p:nvSpPr>
        <p:spPr>
          <a:xfrm>
            <a:off x="0" y="365125"/>
            <a:ext cx="838200" cy="815976"/>
          </a:xfrm>
          <a:prstGeom prst="rect">
            <a:avLst/>
          </a:prstGeom>
          <a:solidFill>
            <a:srgbClr val="157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E5EAA361-3937-4C0A-9D44-4E88E9C3E6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3988" y="544513"/>
            <a:ext cx="539444" cy="452437"/>
          </a:xfrm>
          <a:prstGeom prst="rect">
            <a:avLst/>
          </a:prstGeom>
        </p:spPr>
      </p:pic>
      <p:sp>
        <p:nvSpPr>
          <p:cNvPr id="13" name="Rectangle 12">
            <a:extLst>
              <a:ext uri="{FF2B5EF4-FFF2-40B4-BE49-F238E27FC236}">
                <a16:creationId xmlns:a16="http://schemas.microsoft.com/office/drawing/2014/main" id="{0E474002-EFEC-40F0-9E53-ADB97A1F0B4F}"/>
              </a:ext>
            </a:extLst>
          </p:cNvPr>
          <p:cNvSpPr/>
          <p:nvPr userDrawn="1"/>
        </p:nvSpPr>
        <p:spPr>
          <a:xfrm>
            <a:off x="0" y="362743"/>
            <a:ext cx="838200" cy="815976"/>
          </a:xfrm>
          <a:prstGeom prst="rect">
            <a:avLst/>
          </a:prstGeom>
          <a:solidFill>
            <a:srgbClr val="157CB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A1A1E515-80E0-47C8-9812-163A2DE5306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92523" y="576262"/>
            <a:ext cx="1880377" cy="388938"/>
          </a:xfrm>
          <a:prstGeom prst="rect">
            <a:avLst/>
          </a:prstGeom>
        </p:spPr>
      </p:pic>
      <p:sp>
        <p:nvSpPr>
          <p:cNvPr id="15" name="TextBox 14">
            <a:extLst>
              <a:ext uri="{FF2B5EF4-FFF2-40B4-BE49-F238E27FC236}">
                <a16:creationId xmlns:a16="http://schemas.microsoft.com/office/drawing/2014/main" id="{822D4049-731C-49F3-A55E-C90290C48E6E}"/>
              </a:ext>
            </a:extLst>
          </p:cNvPr>
          <p:cNvSpPr txBox="1"/>
          <p:nvPr userDrawn="1"/>
        </p:nvSpPr>
        <p:spPr>
          <a:xfrm>
            <a:off x="8394700" y="6356350"/>
            <a:ext cx="2952750" cy="369332"/>
          </a:xfrm>
          <a:prstGeom prst="rect">
            <a:avLst/>
          </a:prstGeom>
          <a:noFill/>
        </p:spPr>
        <p:txBody>
          <a:bodyPr wrap="square" rtlCol="0">
            <a:spAutoFit/>
          </a:bodyPr>
          <a:lstStyle/>
          <a:p>
            <a:pPr algn="ctr"/>
            <a:r>
              <a:rPr lang="en-US" b="1" dirty="0">
                <a:solidFill>
                  <a:schemeClr val="bg1"/>
                </a:solidFill>
              </a:rPr>
              <a:t>drugfreeCT.org</a:t>
            </a:r>
          </a:p>
        </p:txBody>
      </p:sp>
    </p:spTree>
    <p:extLst>
      <p:ext uri="{BB962C8B-B14F-4D97-AF65-F5344CB8AC3E}">
        <p14:creationId xmlns:p14="http://schemas.microsoft.com/office/powerpoint/2010/main" val="3581887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48BBBE0-BFEF-4D82-9CEF-E6336AB6C0EA}"/>
              </a:ext>
            </a:extLst>
          </p:cNvPr>
          <p:cNvSpPr/>
          <p:nvPr userDrawn="1"/>
        </p:nvSpPr>
        <p:spPr>
          <a:xfrm>
            <a:off x="0" y="6266656"/>
            <a:ext cx="8401050" cy="591344"/>
          </a:xfrm>
          <a:prstGeom prst="rect">
            <a:avLst/>
          </a:prstGeom>
          <a:solidFill>
            <a:srgbClr val="157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077C2F8-0C15-42C5-A952-F46FE4F9B08B}"/>
              </a:ext>
            </a:extLst>
          </p:cNvPr>
          <p:cNvSpPr/>
          <p:nvPr userDrawn="1"/>
        </p:nvSpPr>
        <p:spPr>
          <a:xfrm>
            <a:off x="8401050" y="6266656"/>
            <a:ext cx="2952750" cy="591344"/>
          </a:xfrm>
          <a:prstGeom prst="rect">
            <a:avLst/>
          </a:prstGeom>
          <a:solidFill>
            <a:srgbClr val="58B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34D753E-BA44-4DB9-A1CD-EDC47DE6E079}"/>
              </a:ext>
            </a:extLst>
          </p:cNvPr>
          <p:cNvSpPr/>
          <p:nvPr userDrawn="1"/>
        </p:nvSpPr>
        <p:spPr>
          <a:xfrm>
            <a:off x="11353800" y="6266656"/>
            <a:ext cx="838200" cy="591344"/>
          </a:xfrm>
          <a:prstGeom prst="rect">
            <a:avLst/>
          </a:prstGeom>
          <a:solidFill>
            <a:srgbClr val="157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a:extLst>
              <a:ext uri="{FF2B5EF4-FFF2-40B4-BE49-F238E27FC236}">
                <a16:creationId xmlns:a16="http://schemas.microsoft.com/office/drawing/2014/main" id="{848056D2-E94C-45C7-A284-905A1ADAF95E}"/>
              </a:ext>
            </a:extLst>
          </p:cNvPr>
          <p:cNvSpPr>
            <a:spLocks noGrp="1"/>
          </p:cNvSpPr>
          <p:nvPr>
            <p:ph type="ftr" sz="quarter" idx="11"/>
          </p:nvPr>
        </p:nvSpPr>
        <p:spPr>
          <a:xfrm>
            <a:off x="838200" y="6356350"/>
            <a:ext cx="4502150" cy="365125"/>
          </a:xfrm>
        </p:spPr>
        <p:txBody>
          <a:bodyPr/>
          <a:lstStyle>
            <a:lvl1pPr>
              <a:defRPr>
                <a:solidFill>
                  <a:schemeClr val="bg1"/>
                </a:solidFill>
              </a:defRPr>
            </a:lvl1pPr>
          </a:lstStyle>
          <a:p>
            <a:pPr algn="l"/>
            <a:r>
              <a:rPr lang="en-US" dirty="0"/>
              <a:t>Let’s #MentionPrevention</a:t>
            </a:r>
          </a:p>
        </p:txBody>
      </p:sp>
      <p:sp>
        <p:nvSpPr>
          <p:cNvPr id="9" name="Slide Number Placeholder 5">
            <a:extLst>
              <a:ext uri="{FF2B5EF4-FFF2-40B4-BE49-F238E27FC236}">
                <a16:creationId xmlns:a16="http://schemas.microsoft.com/office/drawing/2014/main" id="{1A404D53-AFEC-445F-9749-21A6A4F258E3}"/>
              </a:ext>
            </a:extLst>
          </p:cNvPr>
          <p:cNvSpPr>
            <a:spLocks noGrp="1"/>
          </p:cNvSpPr>
          <p:nvPr>
            <p:ph type="sldNum" sz="quarter" idx="12"/>
          </p:nvPr>
        </p:nvSpPr>
        <p:spPr>
          <a:xfrm>
            <a:off x="11480800" y="6356350"/>
            <a:ext cx="622300" cy="365125"/>
          </a:xfrm>
        </p:spPr>
        <p:txBody>
          <a:bodyPr/>
          <a:lstStyle>
            <a:lvl1pPr algn="ctr">
              <a:defRPr>
                <a:solidFill>
                  <a:schemeClr val="bg1"/>
                </a:solidFill>
              </a:defRPr>
            </a:lvl1pPr>
          </a:lstStyle>
          <a:p>
            <a:fld id="{75AB0175-404F-43FF-86AA-977DA1E493F5}" type="slidenum">
              <a:rPr lang="en-US" smtClean="0"/>
              <a:pPr/>
              <a:t>‹#›</a:t>
            </a:fld>
            <a:endParaRPr lang="en-US" dirty="0"/>
          </a:p>
        </p:txBody>
      </p:sp>
      <p:sp>
        <p:nvSpPr>
          <p:cNvPr id="10" name="Rectangle 9">
            <a:extLst>
              <a:ext uri="{FF2B5EF4-FFF2-40B4-BE49-F238E27FC236}">
                <a16:creationId xmlns:a16="http://schemas.microsoft.com/office/drawing/2014/main" id="{1A7BF86A-4F1E-474B-824C-1E38A08984BA}"/>
              </a:ext>
            </a:extLst>
          </p:cNvPr>
          <p:cNvSpPr/>
          <p:nvPr userDrawn="1"/>
        </p:nvSpPr>
        <p:spPr>
          <a:xfrm>
            <a:off x="0" y="365125"/>
            <a:ext cx="838200" cy="815976"/>
          </a:xfrm>
          <a:prstGeom prst="rect">
            <a:avLst/>
          </a:prstGeom>
          <a:solidFill>
            <a:srgbClr val="157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4AF76B2D-0C43-4EB3-BC7D-21805FFA39C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3988" y="544513"/>
            <a:ext cx="539444" cy="452437"/>
          </a:xfrm>
          <a:prstGeom prst="rect">
            <a:avLst/>
          </a:prstGeom>
        </p:spPr>
      </p:pic>
      <p:sp>
        <p:nvSpPr>
          <p:cNvPr id="12" name="Rectangle 11">
            <a:extLst>
              <a:ext uri="{FF2B5EF4-FFF2-40B4-BE49-F238E27FC236}">
                <a16:creationId xmlns:a16="http://schemas.microsoft.com/office/drawing/2014/main" id="{34704AFA-E1AA-4E35-B211-EE38D450BE16}"/>
              </a:ext>
            </a:extLst>
          </p:cNvPr>
          <p:cNvSpPr/>
          <p:nvPr userDrawn="1"/>
        </p:nvSpPr>
        <p:spPr>
          <a:xfrm>
            <a:off x="0" y="362743"/>
            <a:ext cx="838200" cy="815976"/>
          </a:xfrm>
          <a:prstGeom prst="rect">
            <a:avLst/>
          </a:prstGeom>
          <a:solidFill>
            <a:srgbClr val="157CB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4543A88F-B755-4C2D-8F39-231DDB4C412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892523" y="576262"/>
            <a:ext cx="1880377" cy="388938"/>
          </a:xfrm>
          <a:prstGeom prst="rect">
            <a:avLst/>
          </a:prstGeom>
        </p:spPr>
      </p:pic>
      <p:sp>
        <p:nvSpPr>
          <p:cNvPr id="14" name="TextBox 13">
            <a:extLst>
              <a:ext uri="{FF2B5EF4-FFF2-40B4-BE49-F238E27FC236}">
                <a16:creationId xmlns:a16="http://schemas.microsoft.com/office/drawing/2014/main" id="{B0D7B5D7-F4C1-4AF0-9D5B-FBDA4F72646F}"/>
              </a:ext>
            </a:extLst>
          </p:cNvPr>
          <p:cNvSpPr txBox="1"/>
          <p:nvPr userDrawn="1"/>
        </p:nvSpPr>
        <p:spPr>
          <a:xfrm>
            <a:off x="8394700" y="6356350"/>
            <a:ext cx="2952750" cy="369332"/>
          </a:xfrm>
          <a:prstGeom prst="rect">
            <a:avLst/>
          </a:prstGeom>
          <a:noFill/>
        </p:spPr>
        <p:txBody>
          <a:bodyPr wrap="square" rtlCol="0">
            <a:spAutoFit/>
          </a:bodyPr>
          <a:lstStyle/>
          <a:p>
            <a:pPr algn="ctr"/>
            <a:r>
              <a:rPr lang="en-US" b="1" dirty="0">
                <a:solidFill>
                  <a:schemeClr val="bg1"/>
                </a:solidFill>
              </a:rPr>
              <a:t>drugfreeCT.org</a:t>
            </a:r>
          </a:p>
        </p:txBody>
      </p:sp>
    </p:spTree>
    <p:extLst>
      <p:ext uri="{BB962C8B-B14F-4D97-AF65-F5344CB8AC3E}">
        <p14:creationId xmlns:p14="http://schemas.microsoft.com/office/powerpoint/2010/main" val="3982063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BBC508F-9DD9-4960-BFC2-64AEDF576A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27" b="5962"/>
          <a:stretch/>
        </p:blipFill>
        <p:spPr>
          <a:xfrm>
            <a:off x="1" y="0"/>
            <a:ext cx="12192288" cy="6858000"/>
          </a:xfrm>
          <a:prstGeom prst="rect">
            <a:avLst/>
          </a:prstGeom>
          <a:ln w="76200">
            <a:noFill/>
          </a:ln>
        </p:spPr>
      </p:pic>
      <p:sp>
        <p:nvSpPr>
          <p:cNvPr id="15" name="Rectangle 14">
            <a:extLst>
              <a:ext uri="{FF2B5EF4-FFF2-40B4-BE49-F238E27FC236}">
                <a16:creationId xmlns:a16="http://schemas.microsoft.com/office/drawing/2014/main" id="{C0682C88-82BD-464B-BA35-D877837F3E96}"/>
              </a:ext>
            </a:extLst>
          </p:cNvPr>
          <p:cNvSpPr/>
          <p:nvPr userDrawn="1"/>
        </p:nvSpPr>
        <p:spPr>
          <a:xfrm>
            <a:off x="0" y="-1"/>
            <a:ext cx="12192000" cy="6857999"/>
          </a:xfrm>
          <a:prstGeom prst="rect">
            <a:avLst/>
          </a:prstGeom>
          <a:solidFill>
            <a:srgbClr val="157CB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4509BC3E-B3E4-4CD5-A7B5-E9471DC8A5B6}"/>
              </a:ext>
            </a:extLst>
          </p:cNvPr>
          <p:cNvSpPr>
            <a:spLocks noGrp="1"/>
          </p:cNvSpPr>
          <p:nvPr>
            <p:ph type="ctrTitle"/>
          </p:nvPr>
        </p:nvSpPr>
        <p:spPr>
          <a:xfrm>
            <a:off x="292100" y="2295526"/>
            <a:ext cx="11614150" cy="1444623"/>
          </a:xfrm>
        </p:spPr>
        <p:txBody>
          <a:bodyPr anchor="b">
            <a:normAutofit/>
          </a:bodyPr>
          <a:lstStyle>
            <a:lvl1pPr algn="ctr">
              <a:defRPr sz="4000" b="1">
                <a:solidFill>
                  <a:schemeClr val="bg1"/>
                </a:solidFill>
              </a:defRPr>
            </a:lvl1pPr>
          </a:lstStyle>
          <a:p>
            <a:r>
              <a:rPr lang="en-US" dirty="0"/>
              <a:t>Click to edit Master title style</a:t>
            </a:r>
          </a:p>
        </p:txBody>
      </p:sp>
      <p:sp>
        <p:nvSpPr>
          <p:cNvPr id="19" name="Subtitle 2">
            <a:extLst>
              <a:ext uri="{FF2B5EF4-FFF2-40B4-BE49-F238E27FC236}">
                <a16:creationId xmlns:a16="http://schemas.microsoft.com/office/drawing/2014/main" id="{8323D4BC-8DDA-4D63-8656-105991B86C0E}"/>
              </a:ext>
            </a:extLst>
          </p:cNvPr>
          <p:cNvSpPr>
            <a:spLocks noGrp="1"/>
          </p:cNvSpPr>
          <p:nvPr>
            <p:ph type="subTitle" idx="1"/>
          </p:nvPr>
        </p:nvSpPr>
        <p:spPr>
          <a:xfrm>
            <a:off x="292100" y="3740150"/>
            <a:ext cx="11614150" cy="98821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0" name="Graphic 19">
            <a:extLst>
              <a:ext uri="{FF2B5EF4-FFF2-40B4-BE49-F238E27FC236}">
                <a16:creationId xmlns:a16="http://schemas.microsoft.com/office/drawing/2014/main" id="{F420DAF2-3D5E-499B-BB34-33C4D80AE17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304746" y="455833"/>
            <a:ext cx="5582507" cy="1154688"/>
          </a:xfrm>
          <a:prstGeom prst="rect">
            <a:avLst/>
          </a:prstGeom>
        </p:spPr>
      </p:pic>
    </p:spTree>
    <p:extLst>
      <p:ext uri="{BB962C8B-B14F-4D97-AF65-F5344CB8AC3E}">
        <p14:creationId xmlns:p14="http://schemas.microsoft.com/office/powerpoint/2010/main" val="1919879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284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descr="A group of people standing in front of a blue wall&#10;&#10;Description automatically generated with low confidence">
            <a:extLst>
              <a:ext uri="{FF2B5EF4-FFF2-40B4-BE49-F238E27FC236}">
                <a16:creationId xmlns:a16="http://schemas.microsoft.com/office/drawing/2014/main" id="{35D1690A-BD19-4BE1-A3F4-F1C7046839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4155" r="13846" b="3153"/>
          <a:stretch/>
        </p:blipFill>
        <p:spPr>
          <a:xfrm>
            <a:off x="-1" y="0"/>
            <a:ext cx="12192001" cy="6858000"/>
          </a:xfrm>
          <a:prstGeom prst="rect">
            <a:avLst/>
          </a:prstGeom>
        </p:spPr>
      </p:pic>
      <p:sp>
        <p:nvSpPr>
          <p:cNvPr id="15" name="Rectangle 14">
            <a:extLst>
              <a:ext uri="{FF2B5EF4-FFF2-40B4-BE49-F238E27FC236}">
                <a16:creationId xmlns:a16="http://schemas.microsoft.com/office/drawing/2014/main" id="{C0682C88-82BD-464B-BA35-D877837F3E96}"/>
              </a:ext>
            </a:extLst>
          </p:cNvPr>
          <p:cNvSpPr/>
          <p:nvPr userDrawn="1"/>
        </p:nvSpPr>
        <p:spPr>
          <a:xfrm>
            <a:off x="0" y="1"/>
            <a:ext cx="12192000" cy="6857999"/>
          </a:xfrm>
          <a:prstGeom prst="rect">
            <a:avLst/>
          </a:prstGeom>
          <a:solidFill>
            <a:srgbClr val="157CB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4509BC3E-B3E4-4CD5-A7B5-E9471DC8A5B6}"/>
              </a:ext>
            </a:extLst>
          </p:cNvPr>
          <p:cNvSpPr>
            <a:spLocks noGrp="1"/>
          </p:cNvSpPr>
          <p:nvPr>
            <p:ph type="ctrTitle"/>
          </p:nvPr>
        </p:nvSpPr>
        <p:spPr>
          <a:xfrm>
            <a:off x="292100" y="2295526"/>
            <a:ext cx="11614150" cy="1444623"/>
          </a:xfrm>
        </p:spPr>
        <p:txBody>
          <a:bodyPr anchor="b">
            <a:normAutofit/>
          </a:bodyPr>
          <a:lstStyle>
            <a:lvl1pPr algn="ctr">
              <a:defRPr sz="4000" b="1">
                <a:solidFill>
                  <a:schemeClr val="bg1"/>
                </a:solidFill>
              </a:defRPr>
            </a:lvl1pPr>
          </a:lstStyle>
          <a:p>
            <a:r>
              <a:rPr lang="en-US" dirty="0"/>
              <a:t>Click to edit Master title style</a:t>
            </a:r>
          </a:p>
        </p:txBody>
      </p:sp>
      <p:sp>
        <p:nvSpPr>
          <p:cNvPr id="19" name="Subtitle 2">
            <a:extLst>
              <a:ext uri="{FF2B5EF4-FFF2-40B4-BE49-F238E27FC236}">
                <a16:creationId xmlns:a16="http://schemas.microsoft.com/office/drawing/2014/main" id="{8323D4BC-8DDA-4D63-8656-105991B86C0E}"/>
              </a:ext>
            </a:extLst>
          </p:cNvPr>
          <p:cNvSpPr>
            <a:spLocks noGrp="1"/>
          </p:cNvSpPr>
          <p:nvPr>
            <p:ph type="subTitle" idx="1"/>
          </p:nvPr>
        </p:nvSpPr>
        <p:spPr>
          <a:xfrm>
            <a:off x="292100" y="3740150"/>
            <a:ext cx="11614150" cy="98821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0" name="Graphic 19">
            <a:extLst>
              <a:ext uri="{FF2B5EF4-FFF2-40B4-BE49-F238E27FC236}">
                <a16:creationId xmlns:a16="http://schemas.microsoft.com/office/drawing/2014/main" id="{F420DAF2-3D5E-499B-BB34-33C4D80AE17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304746" y="5082654"/>
            <a:ext cx="5582507" cy="1154688"/>
          </a:xfrm>
          <a:prstGeom prst="rect">
            <a:avLst/>
          </a:prstGeom>
        </p:spPr>
      </p:pic>
    </p:spTree>
    <p:extLst>
      <p:ext uri="{BB962C8B-B14F-4D97-AF65-F5344CB8AC3E}">
        <p14:creationId xmlns:p14="http://schemas.microsoft.com/office/powerpoint/2010/main" val="3668731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BBC508F-9DD9-4960-BFC2-64AEDF576A1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075" r="2073" b="19119"/>
          <a:stretch/>
        </p:blipFill>
        <p:spPr>
          <a:xfrm>
            <a:off x="1" y="0"/>
            <a:ext cx="12192288" cy="6858000"/>
          </a:xfrm>
          <a:prstGeom prst="rect">
            <a:avLst/>
          </a:prstGeom>
          <a:ln w="76200">
            <a:noFill/>
          </a:ln>
        </p:spPr>
      </p:pic>
      <p:sp>
        <p:nvSpPr>
          <p:cNvPr id="15" name="Rectangle 14">
            <a:extLst>
              <a:ext uri="{FF2B5EF4-FFF2-40B4-BE49-F238E27FC236}">
                <a16:creationId xmlns:a16="http://schemas.microsoft.com/office/drawing/2014/main" id="{C0682C88-82BD-464B-BA35-D877837F3E96}"/>
              </a:ext>
            </a:extLst>
          </p:cNvPr>
          <p:cNvSpPr/>
          <p:nvPr userDrawn="1"/>
        </p:nvSpPr>
        <p:spPr>
          <a:xfrm>
            <a:off x="-1" y="1"/>
            <a:ext cx="12192000" cy="6857999"/>
          </a:xfrm>
          <a:prstGeom prst="rect">
            <a:avLst/>
          </a:prstGeom>
          <a:solidFill>
            <a:srgbClr val="157CBE">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4509BC3E-B3E4-4CD5-A7B5-E9471DC8A5B6}"/>
              </a:ext>
            </a:extLst>
          </p:cNvPr>
          <p:cNvSpPr>
            <a:spLocks noGrp="1"/>
          </p:cNvSpPr>
          <p:nvPr>
            <p:ph type="ctrTitle"/>
          </p:nvPr>
        </p:nvSpPr>
        <p:spPr>
          <a:xfrm>
            <a:off x="292100" y="2295526"/>
            <a:ext cx="11614150" cy="1444623"/>
          </a:xfrm>
        </p:spPr>
        <p:txBody>
          <a:bodyPr anchor="b">
            <a:normAutofit/>
          </a:bodyPr>
          <a:lstStyle>
            <a:lvl1pPr algn="ctr">
              <a:defRPr sz="4000" b="1">
                <a:solidFill>
                  <a:schemeClr val="bg1"/>
                </a:solidFill>
              </a:defRPr>
            </a:lvl1pPr>
          </a:lstStyle>
          <a:p>
            <a:endParaRPr lang="en-US" dirty="0"/>
          </a:p>
        </p:txBody>
      </p:sp>
      <p:sp>
        <p:nvSpPr>
          <p:cNvPr id="19" name="Subtitle 2">
            <a:extLst>
              <a:ext uri="{FF2B5EF4-FFF2-40B4-BE49-F238E27FC236}">
                <a16:creationId xmlns:a16="http://schemas.microsoft.com/office/drawing/2014/main" id="{8323D4BC-8DDA-4D63-8656-105991B86C0E}"/>
              </a:ext>
            </a:extLst>
          </p:cNvPr>
          <p:cNvSpPr>
            <a:spLocks noGrp="1"/>
          </p:cNvSpPr>
          <p:nvPr>
            <p:ph type="subTitle" idx="1"/>
          </p:nvPr>
        </p:nvSpPr>
        <p:spPr>
          <a:xfrm>
            <a:off x="292100" y="3740150"/>
            <a:ext cx="11614150" cy="98821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0" name="Graphic 19">
            <a:extLst>
              <a:ext uri="{FF2B5EF4-FFF2-40B4-BE49-F238E27FC236}">
                <a16:creationId xmlns:a16="http://schemas.microsoft.com/office/drawing/2014/main" id="{F420DAF2-3D5E-499B-BB34-33C4D80AE17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304746" y="455833"/>
            <a:ext cx="5582507" cy="1154688"/>
          </a:xfrm>
          <a:prstGeom prst="rect">
            <a:avLst/>
          </a:prstGeom>
        </p:spPr>
      </p:pic>
    </p:spTree>
    <p:extLst>
      <p:ext uri="{BB962C8B-B14F-4D97-AF65-F5344CB8AC3E}">
        <p14:creationId xmlns:p14="http://schemas.microsoft.com/office/powerpoint/2010/main" val="474395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water, person, sky, outdoor&#10;&#10;Description automatically generated">
            <a:extLst>
              <a:ext uri="{FF2B5EF4-FFF2-40B4-BE49-F238E27FC236}">
                <a16:creationId xmlns:a16="http://schemas.microsoft.com/office/drawing/2014/main" id="{99D9C690-0D43-41D4-A050-88E31A2A31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230" t="2060" r="19643" b="15537"/>
          <a:stretch/>
        </p:blipFill>
        <p:spPr>
          <a:xfrm>
            <a:off x="0" y="0"/>
            <a:ext cx="6254750" cy="6858000"/>
          </a:xfrm>
          <a:prstGeom prst="rect">
            <a:avLst/>
          </a:prstGeom>
        </p:spPr>
      </p:pic>
      <p:sp>
        <p:nvSpPr>
          <p:cNvPr id="9" name="Rectangle 8">
            <a:extLst>
              <a:ext uri="{FF2B5EF4-FFF2-40B4-BE49-F238E27FC236}">
                <a16:creationId xmlns:a16="http://schemas.microsoft.com/office/drawing/2014/main" id="{E1712708-2F4C-4F81-A8AA-5F0F670331CA}"/>
              </a:ext>
            </a:extLst>
          </p:cNvPr>
          <p:cNvSpPr/>
          <p:nvPr userDrawn="1"/>
        </p:nvSpPr>
        <p:spPr>
          <a:xfrm>
            <a:off x="6254750" y="0"/>
            <a:ext cx="5937250" cy="6858000"/>
          </a:xfrm>
          <a:prstGeom prst="rect">
            <a:avLst/>
          </a:prstGeom>
          <a:solidFill>
            <a:srgbClr val="157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A05247E-F799-4520-A44B-1F2E47F119ED}"/>
              </a:ext>
            </a:extLst>
          </p:cNvPr>
          <p:cNvSpPr/>
          <p:nvPr userDrawn="1"/>
        </p:nvSpPr>
        <p:spPr>
          <a:xfrm>
            <a:off x="5086350" y="2295526"/>
            <a:ext cx="7105650" cy="2882900"/>
          </a:xfrm>
          <a:prstGeom prst="rect">
            <a:avLst/>
          </a:prstGeom>
          <a:solidFill>
            <a:srgbClr val="58B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62B20E-060B-46C9-A340-E3EDFFC7B854}"/>
              </a:ext>
            </a:extLst>
          </p:cNvPr>
          <p:cNvSpPr>
            <a:spLocks noGrp="1"/>
          </p:cNvSpPr>
          <p:nvPr>
            <p:ph type="ctrTitle"/>
          </p:nvPr>
        </p:nvSpPr>
        <p:spPr>
          <a:xfrm>
            <a:off x="5327650" y="2295526"/>
            <a:ext cx="6578600" cy="1444623"/>
          </a:xfrm>
        </p:spPr>
        <p:txBody>
          <a:bodyPr anchor="b">
            <a:normAutofit/>
          </a:bodyPr>
          <a:lstStyle>
            <a:lvl1pPr algn="ctr">
              <a:defRPr sz="36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EAFBCEB3-BA3E-4BA6-814A-BAF65365E98B}"/>
              </a:ext>
            </a:extLst>
          </p:cNvPr>
          <p:cNvSpPr>
            <a:spLocks noGrp="1"/>
          </p:cNvSpPr>
          <p:nvPr>
            <p:ph type="subTitle" idx="1"/>
          </p:nvPr>
        </p:nvSpPr>
        <p:spPr>
          <a:xfrm>
            <a:off x="5327650" y="3740150"/>
            <a:ext cx="6578600" cy="1371600"/>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6" name="Graphic 15">
            <a:extLst>
              <a:ext uri="{FF2B5EF4-FFF2-40B4-BE49-F238E27FC236}">
                <a16:creationId xmlns:a16="http://schemas.microsoft.com/office/drawing/2014/main" id="{AD6933BF-CEB0-4C09-BC58-DE44BEC1EEB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126287" y="721983"/>
            <a:ext cx="4194175" cy="867525"/>
          </a:xfrm>
          <a:prstGeom prst="rect">
            <a:avLst/>
          </a:prstGeom>
        </p:spPr>
      </p:pic>
      <p:sp>
        <p:nvSpPr>
          <p:cNvPr id="17" name="TextBox 16">
            <a:extLst>
              <a:ext uri="{FF2B5EF4-FFF2-40B4-BE49-F238E27FC236}">
                <a16:creationId xmlns:a16="http://schemas.microsoft.com/office/drawing/2014/main" id="{B742E7A9-9103-4B84-A6F1-82D50D429663}"/>
              </a:ext>
            </a:extLst>
          </p:cNvPr>
          <p:cNvSpPr txBox="1"/>
          <p:nvPr userDrawn="1"/>
        </p:nvSpPr>
        <p:spPr>
          <a:xfrm>
            <a:off x="8394700" y="6356350"/>
            <a:ext cx="3511550" cy="369332"/>
          </a:xfrm>
          <a:prstGeom prst="rect">
            <a:avLst/>
          </a:prstGeom>
          <a:noFill/>
        </p:spPr>
        <p:txBody>
          <a:bodyPr wrap="square" rtlCol="0">
            <a:spAutoFit/>
          </a:bodyPr>
          <a:lstStyle/>
          <a:p>
            <a:pPr algn="r"/>
            <a:r>
              <a:rPr lang="en-US" b="1" dirty="0">
                <a:solidFill>
                  <a:schemeClr val="bg1"/>
                </a:solidFill>
              </a:rPr>
              <a:t>drugfreeCT.org</a:t>
            </a:r>
          </a:p>
        </p:txBody>
      </p:sp>
    </p:spTree>
    <p:extLst>
      <p:ext uri="{BB962C8B-B14F-4D97-AF65-F5344CB8AC3E}">
        <p14:creationId xmlns:p14="http://schemas.microsoft.com/office/powerpoint/2010/main" val="1966661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5" name="Picture 4" descr="A person hugging a smiling person&#10;&#10;Description automatically generated with low confidence">
            <a:extLst>
              <a:ext uri="{FF2B5EF4-FFF2-40B4-BE49-F238E27FC236}">
                <a16:creationId xmlns:a16="http://schemas.microsoft.com/office/drawing/2014/main" id="{AEDD3411-3884-441C-A930-5AFCD47C5F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944" r="17465"/>
          <a:stretch/>
        </p:blipFill>
        <p:spPr>
          <a:xfrm>
            <a:off x="0" y="2008"/>
            <a:ext cx="5095875" cy="6858000"/>
          </a:xfrm>
          <a:prstGeom prst="rect">
            <a:avLst/>
          </a:prstGeom>
        </p:spPr>
      </p:pic>
      <p:sp>
        <p:nvSpPr>
          <p:cNvPr id="10" name="Rectangle 9">
            <a:extLst>
              <a:ext uri="{FF2B5EF4-FFF2-40B4-BE49-F238E27FC236}">
                <a16:creationId xmlns:a16="http://schemas.microsoft.com/office/drawing/2014/main" id="{CA05247E-F799-4520-A44B-1F2E47F119ED}"/>
              </a:ext>
            </a:extLst>
          </p:cNvPr>
          <p:cNvSpPr/>
          <p:nvPr userDrawn="1"/>
        </p:nvSpPr>
        <p:spPr>
          <a:xfrm>
            <a:off x="4064000" y="2295526"/>
            <a:ext cx="8128000" cy="2882900"/>
          </a:xfrm>
          <a:prstGeom prst="rect">
            <a:avLst/>
          </a:prstGeom>
          <a:solidFill>
            <a:srgbClr val="157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62B20E-060B-46C9-A340-E3EDFFC7B854}"/>
              </a:ext>
            </a:extLst>
          </p:cNvPr>
          <p:cNvSpPr>
            <a:spLocks noGrp="1"/>
          </p:cNvSpPr>
          <p:nvPr>
            <p:ph type="ctrTitle"/>
          </p:nvPr>
        </p:nvSpPr>
        <p:spPr>
          <a:xfrm>
            <a:off x="4337050" y="2295526"/>
            <a:ext cx="7569200" cy="1444623"/>
          </a:xfrm>
        </p:spPr>
        <p:txBody>
          <a:bodyPr anchor="b">
            <a:normAutofit/>
          </a:bodyPr>
          <a:lstStyle>
            <a:lvl1pPr algn="ctr">
              <a:defRPr sz="36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EAFBCEB3-BA3E-4BA6-814A-BAF65365E98B}"/>
              </a:ext>
            </a:extLst>
          </p:cNvPr>
          <p:cNvSpPr>
            <a:spLocks noGrp="1"/>
          </p:cNvSpPr>
          <p:nvPr>
            <p:ph type="subTitle" idx="1"/>
          </p:nvPr>
        </p:nvSpPr>
        <p:spPr>
          <a:xfrm>
            <a:off x="4337050" y="3740150"/>
            <a:ext cx="7569200" cy="98821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Graphic 6">
            <a:extLst>
              <a:ext uri="{FF2B5EF4-FFF2-40B4-BE49-F238E27FC236}">
                <a16:creationId xmlns:a16="http://schemas.microsoft.com/office/drawing/2014/main" id="{F0401358-9CFA-4B23-8B23-ED794237315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719762" y="481013"/>
            <a:ext cx="5848350" cy="1209675"/>
          </a:xfrm>
          <a:prstGeom prst="rect">
            <a:avLst/>
          </a:prstGeom>
        </p:spPr>
      </p:pic>
      <p:sp>
        <p:nvSpPr>
          <p:cNvPr id="15" name="Rectangle 14">
            <a:extLst>
              <a:ext uri="{FF2B5EF4-FFF2-40B4-BE49-F238E27FC236}">
                <a16:creationId xmlns:a16="http://schemas.microsoft.com/office/drawing/2014/main" id="{AB55773E-3A8D-4E9D-8865-02112B724076}"/>
              </a:ext>
            </a:extLst>
          </p:cNvPr>
          <p:cNvSpPr/>
          <p:nvPr userDrawn="1"/>
        </p:nvSpPr>
        <p:spPr>
          <a:xfrm>
            <a:off x="7175500" y="4800600"/>
            <a:ext cx="5016500" cy="762000"/>
          </a:xfrm>
          <a:prstGeom prst="rect">
            <a:avLst/>
          </a:prstGeom>
          <a:solidFill>
            <a:srgbClr val="58B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6BC8F39-5CBC-462B-A679-57AF400B051F}"/>
              </a:ext>
            </a:extLst>
          </p:cNvPr>
          <p:cNvSpPr txBox="1"/>
          <p:nvPr userDrawn="1"/>
        </p:nvSpPr>
        <p:spPr>
          <a:xfrm>
            <a:off x="8394700" y="4993760"/>
            <a:ext cx="3511550" cy="369332"/>
          </a:xfrm>
          <a:prstGeom prst="rect">
            <a:avLst/>
          </a:prstGeom>
          <a:noFill/>
        </p:spPr>
        <p:txBody>
          <a:bodyPr wrap="square" rtlCol="0">
            <a:spAutoFit/>
          </a:bodyPr>
          <a:lstStyle/>
          <a:p>
            <a:pPr algn="r"/>
            <a:r>
              <a:rPr lang="en-US" b="1" dirty="0">
                <a:solidFill>
                  <a:schemeClr val="bg1"/>
                </a:solidFill>
              </a:rPr>
              <a:t>drugfreeCT.org</a:t>
            </a:r>
          </a:p>
        </p:txBody>
      </p:sp>
    </p:spTree>
    <p:extLst>
      <p:ext uri="{BB962C8B-B14F-4D97-AF65-F5344CB8AC3E}">
        <p14:creationId xmlns:p14="http://schemas.microsoft.com/office/powerpoint/2010/main" val="1955733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DD3411-3884-441C-A930-5AFCD47C5F93}"/>
              </a:ext>
            </a:extLst>
          </p:cNvPr>
          <p:cNvPicPr>
            <a:picLocks noChangeAspect="1"/>
          </p:cNvPicPr>
          <p:nvPr userDrawn="1"/>
        </p:nvPicPr>
        <p:blipFill>
          <a:blip r:embed="rId2">
            <a:extLst>
              <a:ext uri="{28A0092B-C50C-407E-A947-70E740481C1C}">
                <a14:useLocalDpi xmlns:a14="http://schemas.microsoft.com/office/drawing/2010/main" val="0"/>
              </a:ext>
            </a:extLst>
          </a:blip>
          <a:srcRect l="25234" r="25234"/>
          <a:stretch/>
        </p:blipFill>
        <p:spPr>
          <a:xfrm>
            <a:off x="0" y="2008"/>
            <a:ext cx="5095875" cy="6858000"/>
          </a:xfrm>
          <a:prstGeom prst="rect">
            <a:avLst/>
          </a:prstGeom>
        </p:spPr>
      </p:pic>
      <p:sp>
        <p:nvSpPr>
          <p:cNvPr id="10" name="Rectangle 9">
            <a:extLst>
              <a:ext uri="{FF2B5EF4-FFF2-40B4-BE49-F238E27FC236}">
                <a16:creationId xmlns:a16="http://schemas.microsoft.com/office/drawing/2014/main" id="{CA05247E-F799-4520-A44B-1F2E47F119ED}"/>
              </a:ext>
            </a:extLst>
          </p:cNvPr>
          <p:cNvSpPr/>
          <p:nvPr userDrawn="1"/>
        </p:nvSpPr>
        <p:spPr>
          <a:xfrm>
            <a:off x="4064000" y="2295526"/>
            <a:ext cx="8128000" cy="2882900"/>
          </a:xfrm>
          <a:prstGeom prst="rect">
            <a:avLst/>
          </a:prstGeom>
          <a:solidFill>
            <a:srgbClr val="157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62B20E-060B-46C9-A340-E3EDFFC7B854}"/>
              </a:ext>
            </a:extLst>
          </p:cNvPr>
          <p:cNvSpPr>
            <a:spLocks noGrp="1"/>
          </p:cNvSpPr>
          <p:nvPr>
            <p:ph type="ctrTitle"/>
          </p:nvPr>
        </p:nvSpPr>
        <p:spPr>
          <a:xfrm>
            <a:off x="4337050" y="2295526"/>
            <a:ext cx="7569200" cy="1444623"/>
          </a:xfrm>
        </p:spPr>
        <p:txBody>
          <a:bodyPr anchor="b">
            <a:normAutofit/>
          </a:bodyPr>
          <a:lstStyle>
            <a:lvl1pPr algn="ctr">
              <a:defRPr sz="36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EAFBCEB3-BA3E-4BA6-814A-BAF65365E98B}"/>
              </a:ext>
            </a:extLst>
          </p:cNvPr>
          <p:cNvSpPr>
            <a:spLocks noGrp="1"/>
          </p:cNvSpPr>
          <p:nvPr>
            <p:ph type="subTitle" idx="1"/>
          </p:nvPr>
        </p:nvSpPr>
        <p:spPr>
          <a:xfrm>
            <a:off x="4337050" y="3740150"/>
            <a:ext cx="7569200" cy="98821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Graphic 6">
            <a:extLst>
              <a:ext uri="{FF2B5EF4-FFF2-40B4-BE49-F238E27FC236}">
                <a16:creationId xmlns:a16="http://schemas.microsoft.com/office/drawing/2014/main" id="{F0401358-9CFA-4B23-8B23-ED794237315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719762" y="481013"/>
            <a:ext cx="5848350" cy="1209675"/>
          </a:xfrm>
          <a:prstGeom prst="rect">
            <a:avLst/>
          </a:prstGeom>
        </p:spPr>
      </p:pic>
      <p:sp>
        <p:nvSpPr>
          <p:cNvPr id="15" name="Rectangle 14">
            <a:extLst>
              <a:ext uri="{FF2B5EF4-FFF2-40B4-BE49-F238E27FC236}">
                <a16:creationId xmlns:a16="http://schemas.microsoft.com/office/drawing/2014/main" id="{AB55773E-3A8D-4E9D-8865-02112B724076}"/>
              </a:ext>
            </a:extLst>
          </p:cNvPr>
          <p:cNvSpPr/>
          <p:nvPr userDrawn="1"/>
        </p:nvSpPr>
        <p:spPr>
          <a:xfrm>
            <a:off x="7175500" y="4800600"/>
            <a:ext cx="5016500" cy="762000"/>
          </a:xfrm>
          <a:prstGeom prst="rect">
            <a:avLst/>
          </a:prstGeom>
          <a:solidFill>
            <a:srgbClr val="58B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6BC8F39-5CBC-462B-A679-57AF400B051F}"/>
              </a:ext>
            </a:extLst>
          </p:cNvPr>
          <p:cNvSpPr txBox="1"/>
          <p:nvPr userDrawn="1"/>
        </p:nvSpPr>
        <p:spPr>
          <a:xfrm>
            <a:off x="8394700" y="4993760"/>
            <a:ext cx="3511550" cy="369332"/>
          </a:xfrm>
          <a:prstGeom prst="rect">
            <a:avLst/>
          </a:prstGeom>
          <a:noFill/>
        </p:spPr>
        <p:txBody>
          <a:bodyPr wrap="square" rtlCol="0">
            <a:spAutoFit/>
          </a:bodyPr>
          <a:lstStyle/>
          <a:p>
            <a:pPr algn="r"/>
            <a:r>
              <a:rPr lang="en-US" b="1" dirty="0">
                <a:solidFill>
                  <a:schemeClr val="bg1"/>
                </a:solidFill>
              </a:rPr>
              <a:t>drugfreeCT.org</a:t>
            </a:r>
          </a:p>
        </p:txBody>
      </p:sp>
    </p:spTree>
    <p:extLst>
      <p:ext uri="{BB962C8B-B14F-4D97-AF65-F5344CB8AC3E}">
        <p14:creationId xmlns:p14="http://schemas.microsoft.com/office/powerpoint/2010/main" val="2468185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descr="A picture containing person, person&#10;&#10;Description automatically generated">
            <a:extLst>
              <a:ext uri="{FF2B5EF4-FFF2-40B4-BE49-F238E27FC236}">
                <a16:creationId xmlns:a16="http://schemas.microsoft.com/office/drawing/2014/main" id="{13E37239-4295-4AD8-A358-769D15D69ED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137" r="18395"/>
          <a:stretch/>
        </p:blipFill>
        <p:spPr>
          <a:xfrm>
            <a:off x="-6349" y="0"/>
            <a:ext cx="5397500" cy="6858000"/>
          </a:xfrm>
          <a:prstGeom prst="rect">
            <a:avLst/>
          </a:prstGeom>
        </p:spPr>
      </p:pic>
      <p:sp>
        <p:nvSpPr>
          <p:cNvPr id="15" name="Rectangle 14">
            <a:extLst>
              <a:ext uri="{FF2B5EF4-FFF2-40B4-BE49-F238E27FC236}">
                <a16:creationId xmlns:a16="http://schemas.microsoft.com/office/drawing/2014/main" id="{C0682C88-82BD-464B-BA35-D877837F3E96}"/>
              </a:ext>
            </a:extLst>
          </p:cNvPr>
          <p:cNvSpPr/>
          <p:nvPr userDrawn="1"/>
        </p:nvSpPr>
        <p:spPr>
          <a:xfrm>
            <a:off x="4064000" y="2295526"/>
            <a:ext cx="8128000" cy="2882900"/>
          </a:xfrm>
          <a:prstGeom prst="rect">
            <a:avLst/>
          </a:prstGeom>
          <a:solidFill>
            <a:srgbClr val="157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4509BC3E-B3E4-4CD5-A7B5-E9471DC8A5B6}"/>
              </a:ext>
            </a:extLst>
          </p:cNvPr>
          <p:cNvSpPr>
            <a:spLocks noGrp="1"/>
          </p:cNvSpPr>
          <p:nvPr>
            <p:ph type="ctrTitle"/>
          </p:nvPr>
        </p:nvSpPr>
        <p:spPr>
          <a:xfrm>
            <a:off x="4337050" y="2295526"/>
            <a:ext cx="7569200" cy="1444623"/>
          </a:xfrm>
        </p:spPr>
        <p:txBody>
          <a:bodyPr anchor="b">
            <a:normAutofit/>
          </a:bodyPr>
          <a:lstStyle>
            <a:lvl1pPr algn="ctr">
              <a:defRPr sz="3600" b="1">
                <a:solidFill>
                  <a:schemeClr val="bg1"/>
                </a:solidFill>
              </a:defRPr>
            </a:lvl1pPr>
          </a:lstStyle>
          <a:p>
            <a:r>
              <a:rPr lang="en-US" dirty="0"/>
              <a:t>Click to edit Master title style</a:t>
            </a:r>
          </a:p>
        </p:txBody>
      </p:sp>
      <p:sp>
        <p:nvSpPr>
          <p:cNvPr id="19" name="Subtitle 2">
            <a:extLst>
              <a:ext uri="{FF2B5EF4-FFF2-40B4-BE49-F238E27FC236}">
                <a16:creationId xmlns:a16="http://schemas.microsoft.com/office/drawing/2014/main" id="{8323D4BC-8DDA-4D63-8656-105991B86C0E}"/>
              </a:ext>
            </a:extLst>
          </p:cNvPr>
          <p:cNvSpPr>
            <a:spLocks noGrp="1"/>
          </p:cNvSpPr>
          <p:nvPr>
            <p:ph type="subTitle" idx="1"/>
          </p:nvPr>
        </p:nvSpPr>
        <p:spPr>
          <a:xfrm>
            <a:off x="4337050" y="3740150"/>
            <a:ext cx="7569200" cy="98821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0" name="Graphic 19">
            <a:extLst>
              <a:ext uri="{FF2B5EF4-FFF2-40B4-BE49-F238E27FC236}">
                <a16:creationId xmlns:a16="http://schemas.microsoft.com/office/drawing/2014/main" id="{0FD4C2FC-F500-416E-9D04-E7457F03B28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719762" y="481013"/>
            <a:ext cx="5848350" cy="1209675"/>
          </a:xfrm>
          <a:prstGeom prst="rect">
            <a:avLst/>
          </a:prstGeom>
        </p:spPr>
      </p:pic>
      <p:sp>
        <p:nvSpPr>
          <p:cNvPr id="21" name="Rectangle 20">
            <a:extLst>
              <a:ext uri="{FF2B5EF4-FFF2-40B4-BE49-F238E27FC236}">
                <a16:creationId xmlns:a16="http://schemas.microsoft.com/office/drawing/2014/main" id="{427A696D-CEAE-49EF-94E7-18AA783AA399}"/>
              </a:ext>
            </a:extLst>
          </p:cNvPr>
          <p:cNvSpPr/>
          <p:nvPr userDrawn="1"/>
        </p:nvSpPr>
        <p:spPr>
          <a:xfrm>
            <a:off x="7175500" y="4800600"/>
            <a:ext cx="5016500" cy="762000"/>
          </a:xfrm>
          <a:prstGeom prst="rect">
            <a:avLst/>
          </a:prstGeom>
          <a:solidFill>
            <a:srgbClr val="58B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3893AED-1514-45F6-9096-B58BC25DD1B8}"/>
              </a:ext>
            </a:extLst>
          </p:cNvPr>
          <p:cNvSpPr txBox="1"/>
          <p:nvPr userDrawn="1"/>
        </p:nvSpPr>
        <p:spPr>
          <a:xfrm>
            <a:off x="8394700" y="4993760"/>
            <a:ext cx="3511550" cy="369332"/>
          </a:xfrm>
          <a:prstGeom prst="rect">
            <a:avLst/>
          </a:prstGeom>
          <a:noFill/>
        </p:spPr>
        <p:txBody>
          <a:bodyPr wrap="square" rtlCol="0">
            <a:spAutoFit/>
          </a:bodyPr>
          <a:lstStyle/>
          <a:p>
            <a:pPr algn="r"/>
            <a:r>
              <a:rPr lang="en-US" b="1" dirty="0">
                <a:solidFill>
                  <a:schemeClr val="bg1"/>
                </a:solidFill>
              </a:rPr>
              <a:t>drugfreeCT.org</a:t>
            </a:r>
          </a:p>
        </p:txBody>
      </p:sp>
    </p:spTree>
    <p:extLst>
      <p:ext uri="{BB962C8B-B14F-4D97-AF65-F5344CB8AC3E}">
        <p14:creationId xmlns:p14="http://schemas.microsoft.com/office/powerpoint/2010/main" val="3156025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4F97354-9D68-4668-A981-94169A58C141}"/>
              </a:ext>
            </a:extLst>
          </p:cNvPr>
          <p:cNvSpPr/>
          <p:nvPr userDrawn="1"/>
        </p:nvSpPr>
        <p:spPr>
          <a:xfrm>
            <a:off x="0" y="6266656"/>
            <a:ext cx="8401050" cy="591344"/>
          </a:xfrm>
          <a:prstGeom prst="rect">
            <a:avLst/>
          </a:prstGeom>
          <a:solidFill>
            <a:srgbClr val="157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FF6F2DB-7B45-410C-9734-AF4D9738CD6F}"/>
              </a:ext>
            </a:extLst>
          </p:cNvPr>
          <p:cNvSpPr/>
          <p:nvPr userDrawn="1"/>
        </p:nvSpPr>
        <p:spPr>
          <a:xfrm>
            <a:off x="8401050" y="6266656"/>
            <a:ext cx="2952750" cy="591344"/>
          </a:xfrm>
          <a:prstGeom prst="rect">
            <a:avLst/>
          </a:prstGeom>
          <a:solidFill>
            <a:srgbClr val="58B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52F2CC4-E529-4ED4-8D56-AB1D7A833E3E}"/>
              </a:ext>
            </a:extLst>
          </p:cNvPr>
          <p:cNvSpPr/>
          <p:nvPr userDrawn="1"/>
        </p:nvSpPr>
        <p:spPr>
          <a:xfrm>
            <a:off x="11353800" y="6266656"/>
            <a:ext cx="838200" cy="591344"/>
          </a:xfrm>
          <a:prstGeom prst="rect">
            <a:avLst/>
          </a:prstGeom>
          <a:solidFill>
            <a:srgbClr val="157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668FFEBD-F6DE-40D7-84DC-E866D453FAC8}"/>
              </a:ext>
            </a:extLst>
          </p:cNvPr>
          <p:cNvPicPr>
            <a:picLocks noChangeAspect="1"/>
          </p:cNvPicPr>
          <p:nvPr userDrawn="1"/>
        </p:nvPicPr>
        <p:blipFill>
          <a:blip r:embed="rId2">
            <a:alphaModFix amt="5000"/>
            <a:extLst>
              <a:ext uri="{96DAC541-7B7A-43D3-8B79-37D633B846F1}">
                <asvg:svgBlip xmlns:asvg="http://schemas.microsoft.com/office/drawing/2016/SVG/main" r:embed="rId3"/>
              </a:ext>
            </a:extLst>
          </a:blip>
          <a:stretch>
            <a:fillRect/>
          </a:stretch>
        </p:blipFill>
        <p:spPr>
          <a:xfrm>
            <a:off x="6657974" y="1459843"/>
            <a:ext cx="5692775" cy="4806813"/>
          </a:xfrm>
          <a:prstGeom prst="rect">
            <a:avLst/>
          </a:prstGeom>
        </p:spPr>
      </p:pic>
      <p:sp>
        <p:nvSpPr>
          <p:cNvPr id="2" name="Title 1">
            <a:extLst>
              <a:ext uri="{FF2B5EF4-FFF2-40B4-BE49-F238E27FC236}">
                <a16:creationId xmlns:a16="http://schemas.microsoft.com/office/drawing/2014/main" id="{D4E32DA4-4512-49FE-9B03-AD5BDD86B30D}"/>
              </a:ext>
            </a:extLst>
          </p:cNvPr>
          <p:cNvSpPr>
            <a:spLocks noGrp="1"/>
          </p:cNvSpPr>
          <p:nvPr>
            <p:ph type="title"/>
          </p:nvPr>
        </p:nvSpPr>
        <p:spPr>
          <a:xfrm>
            <a:off x="838200" y="365125"/>
            <a:ext cx="10515600" cy="815975"/>
          </a:xfrm>
        </p:spPr>
        <p:txBody>
          <a:bodyPr>
            <a:normAutofit/>
          </a:bodyPr>
          <a:lstStyle>
            <a:lvl1pPr>
              <a:defRPr sz="3600" b="1"/>
            </a:lvl1pPr>
          </a:lstStyle>
          <a:p>
            <a:r>
              <a:rPr lang="en-US" dirty="0"/>
              <a:t>Click to edit Master title style</a:t>
            </a:r>
          </a:p>
        </p:txBody>
      </p:sp>
      <p:sp>
        <p:nvSpPr>
          <p:cNvPr id="3" name="Content Placeholder 2">
            <a:extLst>
              <a:ext uri="{FF2B5EF4-FFF2-40B4-BE49-F238E27FC236}">
                <a16:creationId xmlns:a16="http://schemas.microsoft.com/office/drawing/2014/main" id="{2947315A-1688-49F9-AB75-A212C3986EB9}"/>
              </a:ext>
            </a:extLst>
          </p:cNvPr>
          <p:cNvSpPr>
            <a:spLocks noGrp="1"/>
          </p:cNvSpPr>
          <p:nvPr>
            <p:ph idx="1"/>
          </p:nvPr>
        </p:nvSpPr>
        <p:spPr>
          <a:xfrm>
            <a:off x="838200" y="1370149"/>
            <a:ext cx="10515600" cy="48068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92EF312-7FF4-49B7-BA37-D6AF58AE19B4}"/>
              </a:ext>
            </a:extLst>
          </p:cNvPr>
          <p:cNvSpPr>
            <a:spLocks noGrp="1"/>
          </p:cNvSpPr>
          <p:nvPr>
            <p:ph type="ftr" sz="quarter" idx="11"/>
          </p:nvPr>
        </p:nvSpPr>
        <p:spPr>
          <a:xfrm>
            <a:off x="838200" y="6356350"/>
            <a:ext cx="4502150" cy="365125"/>
          </a:xfrm>
        </p:spPr>
        <p:txBody>
          <a:bodyPr/>
          <a:lstStyle>
            <a:lvl1pPr>
              <a:defRPr>
                <a:solidFill>
                  <a:schemeClr val="bg1"/>
                </a:solidFill>
              </a:defRPr>
            </a:lvl1pPr>
          </a:lstStyle>
          <a:p>
            <a:pPr algn="l"/>
            <a:r>
              <a:rPr lang="en-US" dirty="0"/>
              <a:t>Let’s #MentionPrevention</a:t>
            </a:r>
          </a:p>
        </p:txBody>
      </p:sp>
      <p:sp>
        <p:nvSpPr>
          <p:cNvPr id="6" name="Slide Number Placeholder 5">
            <a:extLst>
              <a:ext uri="{FF2B5EF4-FFF2-40B4-BE49-F238E27FC236}">
                <a16:creationId xmlns:a16="http://schemas.microsoft.com/office/drawing/2014/main" id="{8C615533-790E-480D-8334-CA30CE0BED03}"/>
              </a:ext>
            </a:extLst>
          </p:cNvPr>
          <p:cNvSpPr>
            <a:spLocks noGrp="1"/>
          </p:cNvSpPr>
          <p:nvPr>
            <p:ph type="sldNum" sz="quarter" idx="12"/>
          </p:nvPr>
        </p:nvSpPr>
        <p:spPr>
          <a:xfrm>
            <a:off x="11480800" y="6356350"/>
            <a:ext cx="622300" cy="365125"/>
          </a:xfrm>
        </p:spPr>
        <p:txBody>
          <a:bodyPr/>
          <a:lstStyle>
            <a:lvl1pPr algn="ctr">
              <a:defRPr>
                <a:solidFill>
                  <a:schemeClr val="bg1"/>
                </a:solidFill>
              </a:defRPr>
            </a:lvl1pPr>
          </a:lstStyle>
          <a:p>
            <a:fld id="{75AB0175-404F-43FF-86AA-977DA1E493F5}" type="slidenum">
              <a:rPr lang="en-US" smtClean="0"/>
              <a:pPr/>
              <a:t>‹#›</a:t>
            </a:fld>
            <a:endParaRPr lang="en-US" dirty="0"/>
          </a:p>
        </p:txBody>
      </p:sp>
      <p:sp>
        <p:nvSpPr>
          <p:cNvPr id="9" name="Rectangle 8">
            <a:extLst>
              <a:ext uri="{FF2B5EF4-FFF2-40B4-BE49-F238E27FC236}">
                <a16:creationId xmlns:a16="http://schemas.microsoft.com/office/drawing/2014/main" id="{3FE3C8E4-3C60-4F66-A372-06FE99AE6B4D}"/>
              </a:ext>
            </a:extLst>
          </p:cNvPr>
          <p:cNvSpPr/>
          <p:nvPr userDrawn="1"/>
        </p:nvSpPr>
        <p:spPr>
          <a:xfrm>
            <a:off x="0" y="365125"/>
            <a:ext cx="838200" cy="815976"/>
          </a:xfrm>
          <a:prstGeom prst="rect">
            <a:avLst/>
          </a:prstGeom>
          <a:solidFill>
            <a:srgbClr val="157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2C186BCB-6F39-4757-8C59-E304C5E31BE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53988" y="544513"/>
            <a:ext cx="539444" cy="452437"/>
          </a:xfrm>
          <a:prstGeom prst="rect">
            <a:avLst/>
          </a:prstGeom>
        </p:spPr>
      </p:pic>
      <p:sp>
        <p:nvSpPr>
          <p:cNvPr id="15" name="Rectangle 14">
            <a:extLst>
              <a:ext uri="{FF2B5EF4-FFF2-40B4-BE49-F238E27FC236}">
                <a16:creationId xmlns:a16="http://schemas.microsoft.com/office/drawing/2014/main" id="{92F7ED41-D12C-4DB1-9937-62DE23CB231C}"/>
              </a:ext>
            </a:extLst>
          </p:cNvPr>
          <p:cNvSpPr/>
          <p:nvPr userDrawn="1"/>
        </p:nvSpPr>
        <p:spPr>
          <a:xfrm>
            <a:off x="0" y="362743"/>
            <a:ext cx="838200" cy="815976"/>
          </a:xfrm>
          <a:prstGeom prst="rect">
            <a:avLst/>
          </a:prstGeom>
          <a:solidFill>
            <a:srgbClr val="157CB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B6E9CC08-E3BF-497C-844B-E459F1DD376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892523" y="576262"/>
            <a:ext cx="1880377" cy="388938"/>
          </a:xfrm>
          <a:prstGeom prst="rect">
            <a:avLst/>
          </a:prstGeom>
        </p:spPr>
      </p:pic>
      <p:sp>
        <p:nvSpPr>
          <p:cNvPr id="20" name="TextBox 19">
            <a:extLst>
              <a:ext uri="{FF2B5EF4-FFF2-40B4-BE49-F238E27FC236}">
                <a16:creationId xmlns:a16="http://schemas.microsoft.com/office/drawing/2014/main" id="{543C4C2E-CA98-4621-B0E9-83870E933DBF}"/>
              </a:ext>
            </a:extLst>
          </p:cNvPr>
          <p:cNvSpPr txBox="1"/>
          <p:nvPr userDrawn="1"/>
        </p:nvSpPr>
        <p:spPr>
          <a:xfrm>
            <a:off x="8394700" y="6356350"/>
            <a:ext cx="2952750" cy="369332"/>
          </a:xfrm>
          <a:prstGeom prst="rect">
            <a:avLst/>
          </a:prstGeom>
          <a:noFill/>
        </p:spPr>
        <p:txBody>
          <a:bodyPr wrap="square" rtlCol="0">
            <a:spAutoFit/>
          </a:bodyPr>
          <a:lstStyle/>
          <a:p>
            <a:pPr algn="ctr"/>
            <a:r>
              <a:rPr lang="en-US" b="1" dirty="0">
                <a:solidFill>
                  <a:schemeClr val="bg1"/>
                </a:solidFill>
              </a:rPr>
              <a:t>drugfreeCT.org</a:t>
            </a:r>
          </a:p>
        </p:txBody>
      </p:sp>
    </p:spTree>
    <p:extLst>
      <p:ext uri="{BB962C8B-B14F-4D97-AF65-F5344CB8AC3E}">
        <p14:creationId xmlns:p14="http://schemas.microsoft.com/office/powerpoint/2010/main" val="1947220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DE9D3D-EF2D-46A0-9545-B08DB583AD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DC3459-6D0A-4529-98EB-E0658283FD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F3DAB2E-FB8E-475A-8100-F15A3F421C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C279BB-897C-44FA-92D2-AB7EDE79AE58}" type="datetimeFigureOut">
              <a:rPr lang="en-US" smtClean="0"/>
              <a:t>4/6/2021</a:t>
            </a:fld>
            <a:endParaRPr lang="en-US"/>
          </a:p>
        </p:txBody>
      </p:sp>
      <p:sp>
        <p:nvSpPr>
          <p:cNvPr id="5" name="Footer Placeholder 4">
            <a:extLst>
              <a:ext uri="{FF2B5EF4-FFF2-40B4-BE49-F238E27FC236}">
                <a16:creationId xmlns:a16="http://schemas.microsoft.com/office/drawing/2014/main" id="{687D94A8-549C-435F-9C25-BC08234270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0B20B5-B6D8-4074-9459-1843F213C5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AB0175-404F-43FF-86AA-977DA1E493F5}" type="slidenum">
              <a:rPr lang="en-US" smtClean="0"/>
              <a:t>‹#›</a:t>
            </a:fld>
            <a:endParaRPr lang="en-US"/>
          </a:p>
        </p:txBody>
      </p:sp>
    </p:spTree>
    <p:extLst>
      <p:ext uri="{BB962C8B-B14F-4D97-AF65-F5344CB8AC3E}">
        <p14:creationId xmlns:p14="http://schemas.microsoft.com/office/powerpoint/2010/main" val="3631205024"/>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70" r:id="rId4"/>
    <p:sldLayoutId id="2147483649" r:id="rId5"/>
    <p:sldLayoutId id="2147483663" r:id="rId6"/>
    <p:sldLayoutId id="2147483671" r:id="rId7"/>
    <p:sldLayoutId id="2147483664" r:id="rId8"/>
    <p:sldLayoutId id="2147483650" r:id="rId9"/>
    <p:sldLayoutId id="2147483661" r:id="rId10"/>
    <p:sldLayoutId id="2147483660" r:id="rId11"/>
    <p:sldLayoutId id="2147483669" r:id="rId12"/>
    <p:sldLayoutId id="2147483672" r:id="rId13"/>
    <p:sldLayoutId id="2147483651" r:id="rId14"/>
    <p:sldLayoutId id="2147483662" r:id="rId15"/>
    <p:sldLayoutId id="2147483652" r:id="rId16"/>
    <p:sldLayoutId id="2147483653" r:id="rId17"/>
    <p:sldLayoutId id="2147483654" r:id="rId18"/>
    <p:sldLayoutId id="2147483655"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157CBE"/>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sv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1.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comments" Target="../comments/comment1.xml"/><Relationship Id="rId4" Type="http://schemas.openxmlformats.org/officeDocument/2006/relationships/image" Target="../media/image47.png"/><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59.png"/><Relationship Id="rId1" Type="http://schemas.openxmlformats.org/officeDocument/2006/relationships/slideLayout" Target="../slideLayouts/slideLayout11.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 Id="rId9" Type="http://schemas.openxmlformats.org/officeDocument/2006/relationships/image" Target="../media/image66.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3.png"/><Relationship Id="rId2" Type="http://schemas.openxmlformats.org/officeDocument/2006/relationships/image" Target="../media/image67.png"/><Relationship Id="rId1" Type="http://schemas.openxmlformats.org/officeDocument/2006/relationships/slideLayout" Target="../slideLayouts/slideLayout11.xml"/><Relationship Id="rId6" Type="http://schemas.openxmlformats.org/officeDocument/2006/relationships/image" Target="../media/image71.jpeg"/><Relationship Id="rId5" Type="http://schemas.openxmlformats.org/officeDocument/2006/relationships/image" Target="../media/image70.sv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10.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chart" Target="../charts/chart1.xml"/><Relationship Id="rId4" Type="http://schemas.openxmlformats.org/officeDocument/2006/relationships/image" Target="../media/image30.jpeg"/><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2C7304-E538-47A5-BDE4-143B99169023}"/>
              </a:ext>
            </a:extLst>
          </p:cNvPr>
          <p:cNvSpPr>
            <a:spLocks noGrp="1"/>
          </p:cNvSpPr>
          <p:nvPr>
            <p:ph type="ctrTitle"/>
          </p:nvPr>
        </p:nvSpPr>
        <p:spPr>
          <a:xfrm>
            <a:off x="288925" y="2706688"/>
            <a:ext cx="11614150" cy="1444623"/>
          </a:xfrm>
        </p:spPr>
        <p:txBody>
          <a:bodyPr>
            <a:noAutofit/>
          </a:bodyPr>
          <a:lstStyle/>
          <a:p>
            <a:r>
              <a:rPr lang="en-US" dirty="0"/>
              <a:t>A new prevention campaign to educate young people and parents about the risks of alcohol use</a:t>
            </a:r>
          </a:p>
        </p:txBody>
      </p:sp>
    </p:spTree>
    <p:extLst>
      <p:ext uri="{BB962C8B-B14F-4D97-AF65-F5344CB8AC3E}">
        <p14:creationId xmlns:p14="http://schemas.microsoft.com/office/powerpoint/2010/main" val="4294889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795798-7DA5-403A-93EE-830A20C62DB8}"/>
              </a:ext>
            </a:extLst>
          </p:cNvPr>
          <p:cNvSpPr/>
          <p:nvPr/>
        </p:nvSpPr>
        <p:spPr>
          <a:xfrm>
            <a:off x="9262154" y="2989780"/>
            <a:ext cx="924674" cy="4726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9C5B7-7695-4E37-98DD-1C2399E22AAD}"/>
              </a:ext>
            </a:extLst>
          </p:cNvPr>
          <p:cNvSpPr>
            <a:spLocks noGrp="1"/>
          </p:cNvSpPr>
          <p:nvPr>
            <p:ph type="title"/>
          </p:nvPr>
        </p:nvSpPr>
        <p:spPr/>
        <p:txBody>
          <a:bodyPr/>
          <a:lstStyle/>
          <a:p>
            <a:r>
              <a:rPr lang="en-US" dirty="0"/>
              <a:t>Young People</a:t>
            </a:r>
          </a:p>
        </p:txBody>
      </p:sp>
      <p:sp>
        <p:nvSpPr>
          <p:cNvPr id="3" name="Content Placeholder 2">
            <a:extLst>
              <a:ext uri="{FF2B5EF4-FFF2-40B4-BE49-F238E27FC236}">
                <a16:creationId xmlns:a16="http://schemas.microsoft.com/office/drawing/2014/main" id="{E922890A-9037-4C4D-8AF3-8C697888B8BF}"/>
              </a:ext>
            </a:extLst>
          </p:cNvPr>
          <p:cNvSpPr>
            <a:spLocks noGrp="1"/>
          </p:cNvSpPr>
          <p:nvPr>
            <p:ph idx="1"/>
          </p:nvPr>
        </p:nvSpPr>
        <p:spPr/>
        <p:txBody>
          <a:bodyPr/>
          <a:lstStyle/>
          <a:p>
            <a:pPr marL="0" indent="0">
              <a:buNone/>
            </a:pPr>
            <a:r>
              <a:rPr lang="en-US" sz="4000" b="1" dirty="0">
                <a:solidFill>
                  <a:srgbClr val="157CBE"/>
                </a:solidFill>
              </a:rPr>
              <a:t>Practice healthy habits to cope with stress</a:t>
            </a:r>
          </a:p>
          <a:p>
            <a:r>
              <a:rPr lang="en-US" dirty="0"/>
              <a:t>Exercise regularly</a:t>
            </a:r>
          </a:p>
          <a:p>
            <a:r>
              <a:rPr lang="en-US" dirty="0"/>
              <a:t>Drink water</a:t>
            </a:r>
          </a:p>
          <a:p>
            <a:r>
              <a:rPr lang="en-US" dirty="0"/>
              <a:t>Get plenty of sleep</a:t>
            </a:r>
          </a:p>
          <a:p>
            <a:r>
              <a:rPr lang="en-US" dirty="0"/>
              <a:t>Avoid or limit alcohol use</a:t>
            </a:r>
          </a:p>
          <a:p>
            <a:endParaRPr lang="en-US" dirty="0"/>
          </a:p>
        </p:txBody>
      </p:sp>
      <p:sp>
        <p:nvSpPr>
          <p:cNvPr id="4" name="TextBox 3">
            <a:extLst>
              <a:ext uri="{FF2B5EF4-FFF2-40B4-BE49-F238E27FC236}">
                <a16:creationId xmlns:a16="http://schemas.microsoft.com/office/drawing/2014/main" id="{100BB1B8-1FC9-4AC8-BCA9-8D9E5FAD0276}"/>
              </a:ext>
            </a:extLst>
          </p:cNvPr>
          <p:cNvSpPr txBox="1"/>
          <p:nvPr/>
        </p:nvSpPr>
        <p:spPr>
          <a:xfrm>
            <a:off x="8697074" y="2342395"/>
            <a:ext cx="2380343" cy="2862322"/>
          </a:xfrm>
          <a:prstGeom prst="rect">
            <a:avLst/>
          </a:prstGeom>
          <a:noFill/>
        </p:spPr>
        <p:txBody>
          <a:bodyPr wrap="square" rtlCol="0">
            <a:spAutoFit/>
          </a:bodyPr>
          <a:lstStyle/>
          <a:p>
            <a:pPr algn="ctr"/>
            <a:r>
              <a:rPr lang="en-US" sz="3600" b="1" dirty="0">
                <a:solidFill>
                  <a:schemeClr val="bg1"/>
                </a:solidFill>
              </a:rPr>
              <a:t>Drinking is NOT a healthy coping strategy!</a:t>
            </a:r>
          </a:p>
        </p:txBody>
      </p:sp>
      <p:pic>
        <p:nvPicPr>
          <p:cNvPr id="7" name="Graphic 6">
            <a:extLst>
              <a:ext uri="{FF2B5EF4-FFF2-40B4-BE49-F238E27FC236}">
                <a16:creationId xmlns:a16="http://schemas.microsoft.com/office/drawing/2014/main" id="{846C1F03-5835-40F0-BF38-BD1C827B7E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47304" y="1569127"/>
            <a:ext cx="1079884" cy="921501"/>
          </a:xfrm>
          <a:prstGeom prst="rect">
            <a:avLst/>
          </a:prstGeom>
        </p:spPr>
      </p:pic>
    </p:spTree>
    <p:extLst>
      <p:ext uri="{BB962C8B-B14F-4D97-AF65-F5344CB8AC3E}">
        <p14:creationId xmlns:p14="http://schemas.microsoft.com/office/powerpoint/2010/main" val="977287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10B0A4-E2BD-4C29-BA90-6168DA3DC85A}"/>
              </a:ext>
            </a:extLst>
          </p:cNvPr>
          <p:cNvSpPr>
            <a:spLocks noGrp="1"/>
          </p:cNvSpPr>
          <p:nvPr>
            <p:ph type="ctrTitle"/>
          </p:nvPr>
        </p:nvSpPr>
        <p:spPr/>
        <p:txBody>
          <a:bodyPr/>
          <a:lstStyle/>
          <a:p>
            <a:r>
              <a:rPr lang="en-US" dirty="0"/>
              <a:t>How You Can Help</a:t>
            </a:r>
          </a:p>
        </p:txBody>
      </p:sp>
      <p:sp>
        <p:nvSpPr>
          <p:cNvPr id="3" name="Subtitle 2">
            <a:extLst>
              <a:ext uri="{FF2B5EF4-FFF2-40B4-BE49-F238E27FC236}">
                <a16:creationId xmlns:a16="http://schemas.microsoft.com/office/drawing/2014/main" id="{93F2E564-3B1F-4C7B-8B60-2FB0BA549DF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30261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9C5B7-7695-4E37-98DD-1C2399E22AAD}"/>
              </a:ext>
            </a:extLst>
          </p:cNvPr>
          <p:cNvSpPr>
            <a:spLocks noGrp="1"/>
          </p:cNvSpPr>
          <p:nvPr>
            <p:ph type="title"/>
          </p:nvPr>
        </p:nvSpPr>
        <p:spPr/>
        <p:txBody>
          <a:bodyPr/>
          <a:lstStyle/>
          <a:p>
            <a:r>
              <a:rPr lang="en-US" dirty="0"/>
              <a:t>How You Can Help</a:t>
            </a:r>
          </a:p>
        </p:txBody>
      </p:sp>
      <p:sp>
        <p:nvSpPr>
          <p:cNvPr id="3" name="Content Placeholder 2">
            <a:extLst>
              <a:ext uri="{FF2B5EF4-FFF2-40B4-BE49-F238E27FC236}">
                <a16:creationId xmlns:a16="http://schemas.microsoft.com/office/drawing/2014/main" id="{E922890A-9037-4C4D-8AF3-8C697888B8BF}"/>
              </a:ext>
            </a:extLst>
          </p:cNvPr>
          <p:cNvSpPr>
            <a:spLocks noGrp="1"/>
          </p:cNvSpPr>
          <p:nvPr>
            <p:ph idx="1"/>
          </p:nvPr>
        </p:nvSpPr>
        <p:spPr>
          <a:xfrm>
            <a:off x="838200" y="1370149"/>
            <a:ext cx="5855413" cy="4806814"/>
          </a:xfrm>
        </p:spPr>
        <p:txBody>
          <a:bodyPr/>
          <a:lstStyle/>
          <a:p>
            <a:pPr marL="0" indent="0">
              <a:buNone/>
            </a:pPr>
            <a:r>
              <a:rPr lang="en-US" sz="4000" b="1" dirty="0">
                <a:solidFill>
                  <a:srgbClr val="157CBE"/>
                </a:solidFill>
              </a:rPr>
              <a:t>Access a FREE alcohol misuse prevention toolkit at drugfreect.org</a:t>
            </a:r>
          </a:p>
          <a:p>
            <a:pPr marL="0" indent="0">
              <a:buNone/>
            </a:pPr>
            <a:endParaRPr lang="en-US" sz="1800" b="1" dirty="0">
              <a:solidFill>
                <a:srgbClr val="157CBE"/>
              </a:solidFill>
            </a:endParaRPr>
          </a:p>
          <a:p>
            <a:r>
              <a:rPr lang="en-US" dirty="0"/>
              <a:t>Digital toolkit offers:</a:t>
            </a:r>
          </a:p>
          <a:p>
            <a:pPr lvl="1"/>
            <a:r>
              <a:rPr lang="en-US" dirty="0"/>
              <a:t>Resources for the general public</a:t>
            </a:r>
          </a:p>
          <a:p>
            <a:pPr lvl="1"/>
            <a:r>
              <a:rPr lang="en-US" dirty="0"/>
              <a:t>Flyers, videos, social media graphics, and more</a:t>
            </a:r>
          </a:p>
          <a:p>
            <a:pPr lvl="1"/>
            <a:r>
              <a:rPr lang="en-US" dirty="0"/>
              <a:t>Downloadable, shareable files</a:t>
            </a:r>
          </a:p>
          <a:p>
            <a:pPr lvl="1"/>
            <a:r>
              <a:rPr lang="en-US" dirty="0"/>
              <a:t>English and Spanish versions</a:t>
            </a:r>
          </a:p>
          <a:p>
            <a:endParaRPr lang="en-US" dirty="0"/>
          </a:p>
        </p:txBody>
      </p:sp>
      <p:sp>
        <p:nvSpPr>
          <p:cNvPr id="4" name="TextBox 3">
            <a:extLst>
              <a:ext uri="{FF2B5EF4-FFF2-40B4-BE49-F238E27FC236}">
                <a16:creationId xmlns:a16="http://schemas.microsoft.com/office/drawing/2014/main" id="{100BB1B8-1FC9-4AC8-BCA9-8D9E5FAD0276}"/>
              </a:ext>
            </a:extLst>
          </p:cNvPr>
          <p:cNvSpPr txBox="1"/>
          <p:nvPr/>
        </p:nvSpPr>
        <p:spPr>
          <a:xfrm>
            <a:off x="8609743" y="1485435"/>
            <a:ext cx="2533436" cy="830997"/>
          </a:xfrm>
          <a:prstGeom prst="rect">
            <a:avLst/>
          </a:prstGeom>
          <a:noFill/>
        </p:spPr>
        <p:txBody>
          <a:bodyPr wrap="square" rtlCol="0">
            <a:spAutoFit/>
          </a:bodyPr>
          <a:lstStyle/>
          <a:p>
            <a:pPr algn="ctr"/>
            <a:r>
              <a:rPr lang="en-US" sz="1600" b="1" dirty="0">
                <a:solidFill>
                  <a:schemeClr val="bg1"/>
                </a:solidFill>
              </a:rPr>
              <a:t>Add your prevention council logo to digital flyers and resources!</a:t>
            </a:r>
          </a:p>
        </p:txBody>
      </p:sp>
      <p:pic>
        <p:nvPicPr>
          <p:cNvPr id="20" name="Picture 19">
            <a:extLst>
              <a:ext uri="{FF2B5EF4-FFF2-40B4-BE49-F238E27FC236}">
                <a16:creationId xmlns:a16="http://schemas.microsoft.com/office/drawing/2014/main" id="{CE047427-AA55-47D1-BFA8-55CAFF31D057}"/>
              </a:ext>
            </a:extLst>
          </p:cNvPr>
          <p:cNvPicPr>
            <a:picLocks noChangeAspect="1"/>
          </p:cNvPicPr>
          <p:nvPr/>
        </p:nvPicPr>
        <p:blipFill>
          <a:blip r:embed="rId2"/>
          <a:stretch>
            <a:fillRect/>
          </a:stretch>
        </p:blipFill>
        <p:spPr>
          <a:xfrm>
            <a:off x="9812975" y="2473667"/>
            <a:ext cx="2003815" cy="2599778"/>
          </a:xfrm>
          <a:prstGeom prst="rect">
            <a:avLst/>
          </a:prstGeom>
          <a:ln>
            <a:solidFill>
              <a:schemeClr val="bg2">
                <a:lumMod val="90000"/>
              </a:schemeClr>
            </a:solidFill>
          </a:ln>
          <a:effectLst>
            <a:outerShdw blurRad="50800" dist="38100" dir="5400000" algn="t" rotWithShape="0">
              <a:prstClr val="black">
                <a:alpha val="40000"/>
              </a:prstClr>
            </a:outerShdw>
          </a:effectLst>
        </p:spPr>
      </p:pic>
      <p:pic>
        <p:nvPicPr>
          <p:cNvPr id="22" name="Picture 21">
            <a:extLst>
              <a:ext uri="{FF2B5EF4-FFF2-40B4-BE49-F238E27FC236}">
                <a16:creationId xmlns:a16="http://schemas.microsoft.com/office/drawing/2014/main" id="{1DB8B6E8-0FEC-414D-B86E-E815F2DDC785}"/>
              </a:ext>
            </a:extLst>
          </p:cNvPr>
          <p:cNvPicPr>
            <a:picLocks noChangeAspect="1"/>
          </p:cNvPicPr>
          <p:nvPr/>
        </p:nvPicPr>
        <p:blipFill>
          <a:blip r:embed="rId3"/>
          <a:stretch>
            <a:fillRect/>
          </a:stretch>
        </p:blipFill>
        <p:spPr>
          <a:xfrm>
            <a:off x="8373440" y="3460229"/>
            <a:ext cx="1701636" cy="2549852"/>
          </a:xfrm>
          <a:prstGeom prst="rect">
            <a:avLst/>
          </a:prstGeom>
          <a:ln>
            <a:solidFill>
              <a:schemeClr val="bg2">
                <a:lumMod val="90000"/>
              </a:schemeClr>
            </a:solidFill>
          </a:ln>
          <a:effectLst>
            <a:outerShdw blurRad="50800" dist="38100" dir="5400000" algn="t" rotWithShape="0">
              <a:prstClr val="black">
                <a:alpha val="40000"/>
              </a:prstClr>
            </a:outerShdw>
          </a:effectLst>
        </p:spPr>
      </p:pic>
      <p:pic>
        <p:nvPicPr>
          <p:cNvPr id="24" name="Picture 23">
            <a:extLst>
              <a:ext uri="{FF2B5EF4-FFF2-40B4-BE49-F238E27FC236}">
                <a16:creationId xmlns:a16="http://schemas.microsoft.com/office/drawing/2014/main" id="{972F670B-C703-4BDC-A359-93AC34B15178}"/>
              </a:ext>
            </a:extLst>
          </p:cNvPr>
          <p:cNvPicPr>
            <a:picLocks noChangeAspect="1"/>
          </p:cNvPicPr>
          <p:nvPr/>
        </p:nvPicPr>
        <p:blipFill>
          <a:blip r:embed="rId4"/>
          <a:stretch>
            <a:fillRect/>
          </a:stretch>
        </p:blipFill>
        <p:spPr>
          <a:xfrm>
            <a:off x="6600981" y="2297887"/>
            <a:ext cx="2008930" cy="2595407"/>
          </a:xfrm>
          <a:prstGeom prst="rect">
            <a:avLst/>
          </a:prstGeom>
          <a:ln>
            <a:solidFill>
              <a:schemeClr val="bg2">
                <a:lumMod val="90000"/>
              </a:schemeClr>
            </a:solidFill>
          </a:ln>
          <a:effectLst>
            <a:outerShdw blurRad="50800" dist="38100" dir="5400000" algn="t" rotWithShape="0">
              <a:prstClr val="black">
                <a:alpha val="40000"/>
              </a:prstClr>
            </a:outerShdw>
          </a:effectLst>
        </p:spPr>
      </p:pic>
      <p:sp>
        <p:nvSpPr>
          <p:cNvPr id="25" name="TextBox 24">
            <a:extLst>
              <a:ext uri="{FF2B5EF4-FFF2-40B4-BE49-F238E27FC236}">
                <a16:creationId xmlns:a16="http://schemas.microsoft.com/office/drawing/2014/main" id="{DC4F1528-8BF4-46FD-A90B-754335BF28E1}"/>
              </a:ext>
            </a:extLst>
          </p:cNvPr>
          <p:cNvSpPr txBox="1"/>
          <p:nvPr/>
        </p:nvSpPr>
        <p:spPr>
          <a:xfrm>
            <a:off x="10151916" y="5107569"/>
            <a:ext cx="1406512" cy="246221"/>
          </a:xfrm>
          <a:prstGeom prst="rect">
            <a:avLst/>
          </a:prstGeom>
          <a:noFill/>
        </p:spPr>
        <p:txBody>
          <a:bodyPr wrap="square" rtlCol="0">
            <a:spAutoFit/>
          </a:bodyPr>
          <a:lstStyle/>
          <a:p>
            <a:r>
              <a:rPr lang="en-US" sz="1000" dirty="0"/>
              <a:t>Flyers</a:t>
            </a:r>
          </a:p>
        </p:txBody>
      </p:sp>
      <p:sp>
        <p:nvSpPr>
          <p:cNvPr id="26" name="TextBox 25">
            <a:extLst>
              <a:ext uri="{FF2B5EF4-FFF2-40B4-BE49-F238E27FC236}">
                <a16:creationId xmlns:a16="http://schemas.microsoft.com/office/drawing/2014/main" id="{8EC42974-A8EE-45DD-A4D2-670DF98666F9}"/>
              </a:ext>
            </a:extLst>
          </p:cNvPr>
          <p:cNvSpPr txBox="1"/>
          <p:nvPr/>
        </p:nvSpPr>
        <p:spPr>
          <a:xfrm>
            <a:off x="8406463" y="6037091"/>
            <a:ext cx="1406512" cy="246221"/>
          </a:xfrm>
          <a:prstGeom prst="rect">
            <a:avLst/>
          </a:prstGeom>
          <a:noFill/>
        </p:spPr>
        <p:txBody>
          <a:bodyPr wrap="square" rtlCol="0">
            <a:spAutoFit/>
          </a:bodyPr>
          <a:lstStyle/>
          <a:p>
            <a:r>
              <a:rPr lang="en-US" sz="1000" dirty="0"/>
              <a:t>Posters</a:t>
            </a:r>
          </a:p>
        </p:txBody>
      </p:sp>
      <p:sp>
        <p:nvSpPr>
          <p:cNvPr id="27" name="TextBox 26">
            <a:extLst>
              <a:ext uri="{FF2B5EF4-FFF2-40B4-BE49-F238E27FC236}">
                <a16:creationId xmlns:a16="http://schemas.microsoft.com/office/drawing/2014/main" id="{D010DEFE-B41B-45BE-8D24-F603B2F3ED3C}"/>
              </a:ext>
            </a:extLst>
          </p:cNvPr>
          <p:cNvSpPr txBox="1"/>
          <p:nvPr/>
        </p:nvSpPr>
        <p:spPr>
          <a:xfrm>
            <a:off x="6600981" y="4924649"/>
            <a:ext cx="1406512" cy="246221"/>
          </a:xfrm>
          <a:prstGeom prst="rect">
            <a:avLst/>
          </a:prstGeom>
          <a:noFill/>
        </p:spPr>
        <p:txBody>
          <a:bodyPr wrap="square" rtlCol="0">
            <a:spAutoFit/>
          </a:bodyPr>
          <a:lstStyle/>
          <a:p>
            <a:r>
              <a:rPr lang="en-US" sz="1000" dirty="0"/>
              <a:t>Spanish Flyers</a:t>
            </a:r>
          </a:p>
        </p:txBody>
      </p:sp>
    </p:spTree>
    <p:extLst>
      <p:ext uri="{BB962C8B-B14F-4D97-AF65-F5344CB8AC3E}">
        <p14:creationId xmlns:p14="http://schemas.microsoft.com/office/powerpoint/2010/main" val="2859545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22890A-9037-4C4D-8AF3-8C697888B8BF}"/>
              </a:ext>
            </a:extLst>
          </p:cNvPr>
          <p:cNvSpPr>
            <a:spLocks noGrp="1"/>
          </p:cNvSpPr>
          <p:nvPr>
            <p:ph idx="1"/>
          </p:nvPr>
        </p:nvSpPr>
        <p:spPr>
          <a:xfrm>
            <a:off x="838200" y="1370149"/>
            <a:ext cx="5855413" cy="4806814"/>
          </a:xfrm>
        </p:spPr>
        <p:txBody>
          <a:bodyPr/>
          <a:lstStyle/>
          <a:p>
            <a:pPr marL="0" indent="0">
              <a:buNone/>
            </a:pPr>
            <a:r>
              <a:rPr lang="en-US" sz="4000" b="1" dirty="0">
                <a:solidFill>
                  <a:srgbClr val="157CBE"/>
                </a:solidFill>
              </a:rPr>
              <a:t>Access a FREE alcohol misuse prevention toolkit at drugfreect.org</a:t>
            </a:r>
          </a:p>
          <a:p>
            <a:pPr marL="0" indent="0">
              <a:buNone/>
            </a:pPr>
            <a:endParaRPr lang="en-US" sz="1800" b="1" dirty="0">
              <a:solidFill>
                <a:srgbClr val="157CBE"/>
              </a:solidFill>
            </a:endParaRPr>
          </a:p>
          <a:p>
            <a:r>
              <a:rPr lang="en-US" dirty="0"/>
              <a:t>Order promotional items:</a:t>
            </a:r>
          </a:p>
          <a:p>
            <a:pPr lvl="1"/>
            <a:r>
              <a:rPr lang="en-US" dirty="0"/>
              <a:t>Liquor stickers</a:t>
            </a:r>
          </a:p>
          <a:p>
            <a:pPr lvl="1"/>
            <a:r>
              <a:rPr lang="en-US" dirty="0"/>
              <a:t>Magnets</a:t>
            </a:r>
          </a:p>
          <a:p>
            <a:pPr lvl="1"/>
            <a:r>
              <a:rPr lang="en-US" dirty="0"/>
              <a:t>Pens</a:t>
            </a:r>
          </a:p>
          <a:p>
            <a:pPr lvl="1"/>
            <a:r>
              <a:rPr lang="en-US" dirty="0"/>
              <a:t>Sticker sheets</a:t>
            </a:r>
          </a:p>
          <a:p>
            <a:pPr lvl="1"/>
            <a:r>
              <a:rPr lang="en-US" dirty="0"/>
              <a:t>Tote bags</a:t>
            </a:r>
          </a:p>
        </p:txBody>
      </p:sp>
      <p:pic>
        <p:nvPicPr>
          <p:cNvPr id="29" name="Graphic 28">
            <a:extLst>
              <a:ext uri="{FF2B5EF4-FFF2-40B4-BE49-F238E27FC236}">
                <a16:creationId xmlns:a16="http://schemas.microsoft.com/office/drawing/2014/main" id="{523567EB-AD91-4CE1-B81C-34F9523831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58304" y="2723774"/>
            <a:ext cx="2620163" cy="3069607"/>
          </a:xfrm>
          <a:prstGeom prst="rect">
            <a:avLst/>
          </a:prstGeom>
        </p:spPr>
      </p:pic>
      <p:sp>
        <p:nvSpPr>
          <p:cNvPr id="2" name="Title 1">
            <a:extLst>
              <a:ext uri="{FF2B5EF4-FFF2-40B4-BE49-F238E27FC236}">
                <a16:creationId xmlns:a16="http://schemas.microsoft.com/office/drawing/2014/main" id="{9B19C5B7-7695-4E37-98DD-1C2399E22AAD}"/>
              </a:ext>
            </a:extLst>
          </p:cNvPr>
          <p:cNvSpPr>
            <a:spLocks noGrp="1"/>
          </p:cNvSpPr>
          <p:nvPr>
            <p:ph type="title"/>
          </p:nvPr>
        </p:nvSpPr>
        <p:spPr/>
        <p:txBody>
          <a:bodyPr/>
          <a:lstStyle/>
          <a:p>
            <a:r>
              <a:rPr lang="en-US"/>
              <a:t>How You Can Help</a:t>
            </a:r>
            <a:endParaRPr lang="en-US" dirty="0"/>
          </a:p>
        </p:txBody>
      </p:sp>
      <p:sp>
        <p:nvSpPr>
          <p:cNvPr id="4" name="TextBox 3">
            <a:extLst>
              <a:ext uri="{FF2B5EF4-FFF2-40B4-BE49-F238E27FC236}">
                <a16:creationId xmlns:a16="http://schemas.microsoft.com/office/drawing/2014/main" id="{100BB1B8-1FC9-4AC8-BCA9-8D9E5FAD0276}"/>
              </a:ext>
            </a:extLst>
          </p:cNvPr>
          <p:cNvSpPr txBox="1"/>
          <p:nvPr/>
        </p:nvSpPr>
        <p:spPr>
          <a:xfrm>
            <a:off x="8609743" y="1485435"/>
            <a:ext cx="2533436" cy="830997"/>
          </a:xfrm>
          <a:prstGeom prst="rect">
            <a:avLst/>
          </a:prstGeom>
          <a:noFill/>
        </p:spPr>
        <p:txBody>
          <a:bodyPr wrap="square" rtlCol="0">
            <a:spAutoFit/>
          </a:bodyPr>
          <a:lstStyle/>
          <a:p>
            <a:pPr algn="ctr"/>
            <a:r>
              <a:rPr lang="en-US" sz="1600" b="1" dirty="0">
                <a:solidFill>
                  <a:schemeClr val="bg1"/>
                </a:solidFill>
              </a:rPr>
              <a:t>Use these items to raise awareness in your community!</a:t>
            </a:r>
          </a:p>
        </p:txBody>
      </p:sp>
      <p:sp>
        <p:nvSpPr>
          <p:cNvPr id="25" name="TextBox 24">
            <a:extLst>
              <a:ext uri="{FF2B5EF4-FFF2-40B4-BE49-F238E27FC236}">
                <a16:creationId xmlns:a16="http://schemas.microsoft.com/office/drawing/2014/main" id="{DC4F1528-8BF4-46FD-A90B-754335BF28E1}"/>
              </a:ext>
            </a:extLst>
          </p:cNvPr>
          <p:cNvSpPr txBox="1"/>
          <p:nvPr/>
        </p:nvSpPr>
        <p:spPr>
          <a:xfrm>
            <a:off x="3862793" y="4540398"/>
            <a:ext cx="1406512" cy="246221"/>
          </a:xfrm>
          <a:prstGeom prst="rect">
            <a:avLst/>
          </a:prstGeom>
          <a:noFill/>
        </p:spPr>
        <p:txBody>
          <a:bodyPr wrap="square" rtlCol="0">
            <a:spAutoFit/>
          </a:bodyPr>
          <a:lstStyle/>
          <a:p>
            <a:r>
              <a:rPr lang="en-US" sz="1000" dirty="0"/>
              <a:t>Magnets</a:t>
            </a:r>
          </a:p>
        </p:txBody>
      </p:sp>
      <p:sp>
        <p:nvSpPr>
          <p:cNvPr id="27" name="TextBox 26">
            <a:extLst>
              <a:ext uri="{FF2B5EF4-FFF2-40B4-BE49-F238E27FC236}">
                <a16:creationId xmlns:a16="http://schemas.microsoft.com/office/drawing/2014/main" id="{D010DEFE-B41B-45BE-8D24-F603B2F3ED3C}"/>
              </a:ext>
            </a:extLst>
          </p:cNvPr>
          <p:cNvSpPr txBox="1"/>
          <p:nvPr/>
        </p:nvSpPr>
        <p:spPr>
          <a:xfrm>
            <a:off x="3726458" y="5999126"/>
            <a:ext cx="1406512" cy="246221"/>
          </a:xfrm>
          <a:prstGeom prst="rect">
            <a:avLst/>
          </a:prstGeom>
          <a:noFill/>
        </p:spPr>
        <p:txBody>
          <a:bodyPr wrap="square" rtlCol="0">
            <a:spAutoFit/>
          </a:bodyPr>
          <a:lstStyle/>
          <a:p>
            <a:r>
              <a:rPr lang="en-US" sz="1000" dirty="0"/>
              <a:t>Liquor Stickers</a:t>
            </a:r>
          </a:p>
        </p:txBody>
      </p:sp>
      <p:sp>
        <p:nvSpPr>
          <p:cNvPr id="15" name="TextBox 14">
            <a:extLst>
              <a:ext uri="{FF2B5EF4-FFF2-40B4-BE49-F238E27FC236}">
                <a16:creationId xmlns:a16="http://schemas.microsoft.com/office/drawing/2014/main" id="{7F5C8A61-B834-4FF6-9B2F-AD517C312199}"/>
              </a:ext>
            </a:extLst>
          </p:cNvPr>
          <p:cNvSpPr txBox="1"/>
          <p:nvPr/>
        </p:nvSpPr>
        <p:spPr>
          <a:xfrm>
            <a:off x="5310311" y="3291107"/>
            <a:ext cx="1406512" cy="246221"/>
          </a:xfrm>
          <a:prstGeom prst="rect">
            <a:avLst/>
          </a:prstGeom>
          <a:noFill/>
        </p:spPr>
        <p:txBody>
          <a:bodyPr wrap="square" rtlCol="0">
            <a:spAutoFit/>
          </a:bodyPr>
          <a:lstStyle/>
          <a:p>
            <a:r>
              <a:rPr lang="en-US" sz="1000" dirty="0"/>
              <a:t>Tote Bags</a:t>
            </a:r>
          </a:p>
        </p:txBody>
      </p:sp>
      <p:pic>
        <p:nvPicPr>
          <p:cNvPr id="8" name="Picture 7">
            <a:extLst>
              <a:ext uri="{FF2B5EF4-FFF2-40B4-BE49-F238E27FC236}">
                <a16:creationId xmlns:a16="http://schemas.microsoft.com/office/drawing/2014/main" id="{D11E2A7A-97C2-4855-AE82-A16D72822B85}"/>
              </a:ext>
            </a:extLst>
          </p:cNvPr>
          <p:cNvPicPr>
            <a:picLocks noChangeAspect="1"/>
          </p:cNvPicPr>
          <p:nvPr/>
        </p:nvPicPr>
        <p:blipFill>
          <a:blip r:embed="rId4"/>
          <a:stretch>
            <a:fillRect/>
          </a:stretch>
        </p:blipFill>
        <p:spPr>
          <a:xfrm>
            <a:off x="8685827" y="2356005"/>
            <a:ext cx="2381267" cy="3729065"/>
          </a:xfrm>
          <a:prstGeom prst="rect">
            <a:avLst/>
          </a:prstGeom>
        </p:spPr>
      </p:pic>
      <p:sp>
        <p:nvSpPr>
          <p:cNvPr id="18" name="TextBox 17">
            <a:extLst>
              <a:ext uri="{FF2B5EF4-FFF2-40B4-BE49-F238E27FC236}">
                <a16:creationId xmlns:a16="http://schemas.microsoft.com/office/drawing/2014/main" id="{B5065325-F2F5-48E2-8CB0-EB0D18AD2C53}"/>
              </a:ext>
            </a:extLst>
          </p:cNvPr>
          <p:cNvSpPr txBox="1"/>
          <p:nvPr/>
        </p:nvSpPr>
        <p:spPr>
          <a:xfrm>
            <a:off x="8617246" y="6080867"/>
            <a:ext cx="1406512" cy="246221"/>
          </a:xfrm>
          <a:prstGeom prst="rect">
            <a:avLst/>
          </a:prstGeom>
          <a:noFill/>
        </p:spPr>
        <p:txBody>
          <a:bodyPr wrap="square" rtlCol="0">
            <a:spAutoFit/>
          </a:bodyPr>
          <a:lstStyle/>
          <a:p>
            <a:r>
              <a:rPr lang="en-US" sz="1000" dirty="0"/>
              <a:t>Stickers Sheet</a:t>
            </a:r>
          </a:p>
        </p:txBody>
      </p:sp>
      <p:sp>
        <p:nvSpPr>
          <p:cNvPr id="21" name="TextBox 20">
            <a:extLst>
              <a:ext uri="{FF2B5EF4-FFF2-40B4-BE49-F238E27FC236}">
                <a16:creationId xmlns:a16="http://schemas.microsoft.com/office/drawing/2014/main" id="{91434F8C-44F7-4DD6-8EE7-F6849A0ACA89}"/>
              </a:ext>
            </a:extLst>
          </p:cNvPr>
          <p:cNvSpPr txBox="1"/>
          <p:nvPr/>
        </p:nvSpPr>
        <p:spPr>
          <a:xfrm>
            <a:off x="7707952" y="3305889"/>
            <a:ext cx="461852" cy="246221"/>
          </a:xfrm>
          <a:prstGeom prst="rect">
            <a:avLst/>
          </a:prstGeom>
          <a:noFill/>
        </p:spPr>
        <p:txBody>
          <a:bodyPr wrap="square" rtlCol="0">
            <a:spAutoFit/>
          </a:bodyPr>
          <a:lstStyle/>
          <a:p>
            <a:r>
              <a:rPr lang="en-US" sz="1000" dirty="0"/>
              <a:t>Pens</a:t>
            </a:r>
          </a:p>
        </p:txBody>
      </p:sp>
      <p:pic>
        <p:nvPicPr>
          <p:cNvPr id="17" name="Graphic 16">
            <a:extLst>
              <a:ext uri="{FF2B5EF4-FFF2-40B4-BE49-F238E27FC236}">
                <a16:creationId xmlns:a16="http://schemas.microsoft.com/office/drawing/2014/main" id="{ECBD8A32-E257-44D5-AE5F-FCD8C5DEBF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63925" y="5742679"/>
            <a:ext cx="4810125" cy="342900"/>
          </a:xfrm>
          <a:prstGeom prst="rect">
            <a:avLst/>
          </a:prstGeom>
        </p:spPr>
      </p:pic>
      <p:pic>
        <p:nvPicPr>
          <p:cNvPr id="23" name="Graphic 22">
            <a:extLst>
              <a:ext uri="{FF2B5EF4-FFF2-40B4-BE49-F238E27FC236}">
                <a16:creationId xmlns:a16="http://schemas.microsoft.com/office/drawing/2014/main" id="{9E6BE2D6-7C19-4F8D-AB6C-D633D7820D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6856889" y="3717611"/>
            <a:ext cx="2874017" cy="361967"/>
          </a:xfrm>
          <a:prstGeom prst="rect">
            <a:avLst/>
          </a:prstGeom>
        </p:spPr>
      </p:pic>
      <p:pic>
        <p:nvPicPr>
          <p:cNvPr id="31" name="Picture 30">
            <a:extLst>
              <a:ext uri="{FF2B5EF4-FFF2-40B4-BE49-F238E27FC236}">
                <a16:creationId xmlns:a16="http://schemas.microsoft.com/office/drawing/2014/main" id="{0AEDC401-7C98-462B-951D-F0C8E10CFE71}"/>
              </a:ext>
            </a:extLst>
          </p:cNvPr>
          <p:cNvPicPr>
            <a:picLocks noChangeAspect="1"/>
          </p:cNvPicPr>
          <p:nvPr/>
        </p:nvPicPr>
        <p:blipFill>
          <a:blip r:embed="rId9"/>
          <a:stretch>
            <a:fillRect/>
          </a:stretch>
        </p:blipFill>
        <p:spPr>
          <a:xfrm>
            <a:off x="3961842" y="4817765"/>
            <a:ext cx="2425203" cy="862623"/>
          </a:xfrm>
          <a:prstGeom prst="rect">
            <a:avLst/>
          </a:prstGeom>
          <a:ln>
            <a:solidFill>
              <a:schemeClr val="bg2">
                <a:lumMod val="90000"/>
              </a:schemeClr>
            </a:solidFill>
          </a:ln>
        </p:spPr>
      </p:pic>
    </p:spTree>
    <p:extLst>
      <p:ext uri="{BB962C8B-B14F-4D97-AF65-F5344CB8AC3E}">
        <p14:creationId xmlns:p14="http://schemas.microsoft.com/office/powerpoint/2010/main" val="890344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B9E0B-560D-4A52-91ED-90BDEF1EC574}"/>
              </a:ext>
            </a:extLst>
          </p:cNvPr>
          <p:cNvSpPr>
            <a:spLocks noGrp="1"/>
          </p:cNvSpPr>
          <p:nvPr>
            <p:ph type="title"/>
          </p:nvPr>
        </p:nvSpPr>
        <p:spPr/>
        <p:txBody>
          <a:bodyPr/>
          <a:lstStyle/>
          <a:p>
            <a:r>
              <a:rPr lang="en-US" dirty="0"/>
              <a:t>How You Can Help</a:t>
            </a:r>
          </a:p>
        </p:txBody>
      </p:sp>
      <p:sp>
        <p:nvSpPr>
          <p:cNvPr id="3" name="Content Placeholder 2">
            <a:extLst>
              <a:ext uri="{FF2B5EF4-FFF2-40B4-BE49-F238E27FC236}">
                <a16:creationId xmlns:a16="http://schemas.microsoft.com/office/drawing/2014/main" id="{C1AC986C-AB01-4095-9035-0F64C07D2830}"/>
              </a:ext>
            </a:extLst>
          </p:cNvPr>
          <p:cNvSpPr>
            <a:spLocks noGrp="1"/>
          </p:cNvSpPr>
          <p:nvPr>
            <p:ph idx="1"/>
          </p:nvPr>
        </p:nvSpPr>
        <p:spPr/>
        <p:txBody>
          <a:bodyPr/>
          <a:lstStyle/>
          <a:p>
            <a:r>
              <a:rPr lang="en-US" dirty="0"/>
              <a:t>Share the videos in the toolkit with your community</a:t>
            </a:r>
          </a:p>
        </p:txBody>
      </p:sp>
      <p:pic>
        <p:nvPicPr>
          <p:cNvPr id="4" name="PSA_FINAL_COLOR_30">
            <a:hlinkClick r:id="" action="ppaction://media"/>
            <a:extLst>
              <a:ext uri="{FF2B5EF4-FFF2-40B4-BE49-F238E27FC236}">
                <a16:creationId xmlns:a16="http://schemas.microsoft.com/office/drawing/2014/main" id="{95F1FACB-03A4-4C7A-A938-0B57AD85F6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46849" y="2043111"/>
            <a:ext cx="6898301" cy="3880662"/>
          </a:xfrm>
          <a:prstGeom prst="rect">
            <a:avLst/>
          </a:prstGeom>
        </p:spPr>
      </p:pic>
      <p:sp>
        <p:nvSpPr>
          <p:cNvPr id="8" name="TextBox 7">
            <a:extLst>
              <a:ext uri="{FF2B5EF4-FFF2-40B4-BE49-F238E27FC236}">
                <a16:creationId xmlns:a16="http://schemas.microsoft.com/office/drawing/2014/main" id="{B3498915-7F8B-4DE2-AFD9-92101EE84C95}"/>
              </a:ext>
            </a:extLst>
          </p:cNvPr>
          <p:cNvSpPr txBox="1"/>
          <p:nvPr/>
        </p:nvSpPr>
        <p:spPr>
          <a:xfrm>
            <a:off x="1039269" y="5677552"/>
            <a:ext cx="1406512" cy="246221"/>
          </a:xfrm>
          <a:prstGeom prst="rect">
            <a:avLst/>
          </a:prstGeom>
          <a:noFill/>
        </p:spPr>
        <p:txBody>
          <a:bodyPr wrap="square" rtlCol="0">
            <a:spAutoFit/>
          </a:bodyPr>
          <a:lstStyle/>
          <a:p>
            <a:pPr algn="r"/>
            <a:r>
              <a:rPr lang="en-US" sz="1000" dirty="0"/>
              <a:t>Click on Video to Play</a:t>
            </a:r>
          </a:p>
        </p:txBody>
      </p:sp>
    </p:spTree>
    <p:extLst>
      <p:ext uri="{BB962C8B-B14F-4D97-AF65-F5344CB8AC3E}">
        <p14:creationId xmlns:p14="http://schemas.microsoft.com/office/powerpoint/2010/main" val="27018232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9C5B7-7695-4E37-98DD-1C2399E22AAD}"/>
              </a:ext>
            </a:extLst>
          </p:cNvPr>
          <p:cNvSpPr>
            <a:spLocks noGrp="1"/>
          </p:cNvSpPr>
          <p:nvPr>
            <p:ph type="title"/>
          </p:nvPr>
        </p:nvSpPr>
        <p:spPr/>
        <p:txBody>
          <a:bodyPr/>
          <a:lstStyle/>
          <a:p>
            <a:r>
              <a:rPr lang="en-US" dirty="0"/>
              <a:t>How You Can Help</a:t>
            </a:r>
          </a:p>
        </p:txBody>
      </p:sp>
      <p:sp>
        <p:nvSpPr>
          <p:cNvPr id="3" name="Content Placeholder 2">
            <a:extLst>
              <a:ext uri="{FF2B5EF4-FFF2-40B4-BE49-F238E27FC236}">
                <a16:creationId xmlns:a16="http://schemas.microsoft.com/office/drawing/2014/main" id="{E922890A-9037-4C4D-8AF3-8C697888B8BF}"/>
              </a:ext>
            </a:extLst>
          </p:cNvPr>
          <p:cNvSpPr>
            <a:spLocks noGrp="1"/>
          </p:cNvSpPr>
          <p:nvPr>
            <p:ph idx="1"/>
          </p:nvPr>
        </p:nvSpPr>
        <p:spPr/>
        <p:txBody>
          <a:bodyPr>
            <a:normAutofit/>
          </a:bodyPr>
          <a:lstStyle/>
          <a:p>
            <a:pPr marL="0" indent="0">
              <a:buNone/>
            </a:pPr>
            <a:r>
              <a:rPr lang="en-US" sz="4000" b="1" dirty="0">
                <a:solidFill>
                  <a:srgbClr val="157CBE"/>
                </a:solidFill>
              </a:rPr>
              <a:t>Use the FREE alcohol misuse prevention toolkit to             engage alcohol retailers</a:t>
            </a:r>
          </a:p>
          <a:p>
            <a:pPr marL="0" indent="0">
              <a:buNone/>
            </a:pPr>
            <a:endParaRPr lang="en-US" sz="1800" b="1" dirty="0">
              <a:solidFill>
                <a:srgbClr val="157CBE"/>
              </a:solidFill>
            </a:endParaRPr>
          </a:p>
          <a:p>
            <a:pPr marL="0" indent="0">
              <a:buNone/>
            </a:pPr>
            <a:r>
              <a:rPr lang="en-US" dirty="0"/>
              <a:t>Resources for alcohol retailers:</a:t>
            </a:r>
          </a:p>
          <a:p>
            <a:pPr lvl="1"/>
            <a:r>
              <a:rPr lang="en-US" dirty="0"/>
              <a:t>Poster for employees</a:t>
            </a:r>
          </a:p>
          <a:p>
            <a:pPr lvl="1"/>
            <a:r>
              <a:rPr lang="en-US" dirty="0"/>
              <a:t>Bag insert for customers</a:t>
            </a:r>
          </a:p>
          <a:p>
            <a:pPr lvl="1"/>
            <a:r>
              <a:rPr lang="en-US" dirty="0"/>
              <a:t>Register decal</a:t>
            </a:r>
          </a:p>
          <a:p>
            <a:pPr lvl="1"/>
            <a:r>
              <a:rPr lang="en-US" dirty="0"/>
              <a:t>Window cling</a:t>
            </a:r>
          </a:p>
          <a:p>
            <a:endParaRPr lang="en-US" dirty="0"/>
          </a:p>
        </p:txBody>
      </p:sp>
      <p:sp>
        <p:nvSpPr>
          <p:cNvPr id="4" name="TextBox 3">
            <a:extLst>
              <a:ext uri="{FF2B5EF4-FFF2-40B4-BE49-F238E27FC236}">
                <a16:creationId xmlns:a16="http://schemas.microsoft.com/office/drawing/2014/main" id="{100BB1B8-1FC9-4AC8-BCA9-8D9E5FAD0276}"/>
              </a:ext>
            </a:extLst>
          </p:cNvPr>
          <p:cNvSpPr txBox="1"/>
          <p:nvPr/>
        </p:nvSpPr>
        <p:spPr>
          <a:xfrm>
            <a:off x="8507002" y="1490813"/>
            <a:ext cx="2738919" cy="584775"/>
          </a:xfrm>
          <a:prstGeom prst="rect">
            <a:avLst/>
          </a:prstGeom>
          <a:noFill/>
        </p:spPr>
        <p:txBody>
          <a:bodyPr wrap="square" rtlCol="0">
            <a:spAutoFit/>
          </a:bodyPr>
          <a:lstStyle/>
          <a:p>
            <a:pPr algn="ctr"/>
            <a:r>
              <a:rPr lang="en-US" sz="1600" b="1" dirty="0">
                <a:solidFill>
                  <a:schemeClr val="bg1"/>
                </a:solidFill>
              </a:rPr>
              <a:t>Add your prevention council logo to print-ready files!</a:t>
            </a:r>
          </a:p>
        </p:txBody>
      </p:sp>
      <p:pic>
        <p:nvPicPr>
          <p:cNvPr id="8" name="Picture 7">
            <a:extLst>
              <a:ext uri="{FF2B5EF4-FFF2-40B4-BE49-F238E27FC236}">
                <a16:creationId xmlns:a16="http://schemas.microsoft.com/office/drawing/2014/main" id="{C340AE48-72D1-4CDF-856B-451D4528BEB2}"/>
              </a:ext>
            </a:extLst>
          </p:cNvPr>
          <p:cNvPicPr>
            <a:picLocks noChangeAspect="1"/>
          </p:cNvPicPr>
          <p:nvPr/>
        </p:nvPicPr>
        <p:blipFill>
          <a:blip r:embed="rId2"/>
          <a:stretch>
            <a:fillRect/>
          </a:stretch>
        </p:blipFill>
        <p:spPr>
          <a:xfrm>
            <a:off x="9426264" y="2337369"/>
            <a:ext cx="2403769" cy="3716624"/>
          </a:xfrm>
          <a:prstGeom prst="rect">
            <a:avLst/>
          </a:prstGeom>
          <a:ln>
            <a:solidFill>
              <a:schemeClr val="bg2">
                <a:lumMod val="90000"/>
              </a:schemeClr>
            </a:solidFill>
          </a:ln>
          <a:effectLst>
            <a:outerShdw blurRad="50800" dist="38100" dir="5400000" algn="t" rotWithShape="0">
              <a:prstClr val="black">
                <a:alpha val="40000"/>
              </a:prstClr>
            </a:outerShdw>
          </a:effectLst>
        </p:spPr>
      </p:pic>
      <p:pic>
        <p:nvPicPr>
          <p:cNvPr id="10" name="Picture 9">
            <a:extLst>
              <a:ext uri="{FF2B5EF4-FFF2-40B4-BE49-F238E27FC236}">
                <a16:creationId xmlns:a16="http://schemas.microsoft.com/office/drawing/2014/main" id="{E88965CD-B86E-4E1B-8582-4CDF3B5CB47D}"/>
              </a:ext>
            </a:extLst>
          </p:cNvPr>
          <p:cNvPicPr>
            <a:picLocks noChangeAspect="1"/>
          </p:cNvPicPr>
          <p:nvPr/>
        </p:nvPicPr>
        <p:blipFill>
          <a:blip r:embed="rId3"/>
          <a:stretch>
            <a:fillRect/>
          </a:stretch>
        </p:blipFill>
        <p:spPr>
          <a:xfrm>
            <a:off x="5804368" y="3902398"/>
            <a:ext cx="3045426" cy="1100087"/>
          </a:xfrm>
          <a:prstGeom prst="rect">
            <a:avLst/>
          </a:prstGeom>
          <a:ln>
            <a:solidFill>
              <a:schemeClr val="bg2">
                <a:lumMod val="90000"/>
              </a:schemeClr>
            </a:solidFill>
          </a:ln>
          <a:effectLst>
            <a:outerShdw blurRad="50800" dist="38100" dir="5400000" algn="t" rotWithShape="0">
              <a:prstClr val="black">
                <a:alpha val="40000"/>
              </a:prstClr>
            </a:outerShdw>
          </a:effectLst>
        </p:spPr>
      </p:pic>
      <p:pic>
        <p:nvPicPr>
          <p:cNvPr id="12" name="Picture 11">
            <a:extLst>
              <a:ext uri="{FF2B5EF4-FFF2-40B4-BE49-F238E27FC236}">
                <a16:creationId xmlns:a16="http://schemas.microsoft.com/office/drawing/2014/main" id="{8C8106AE-8740-455A-AE90-B373456529D2}"/>
              </a:ext>
            </a:extLst>
          </p:cNvPr>
          <p:cNvPicPr>
            <a:picLocks noChangeAspect="1"/>
          </p:cNvPicPr>
          <p:nvPr/>
        </p:nvPicPr>
        <p:blipFill>
          <a:blip r:embed="rId4"/>
          <a:stretch>
            <a:fillRect/>
          </a:stretch>
        </p:blipFill>
        <p:spPr>
          <a:xfrm>
            <a:off x="6178152" y="4413828"/>
            <a:ext cx="3045426" cy="1098475"/>
          </a:xfrm>
          <a:prstGeom prst="rect">
            <a:avLst/>
          </a:prstGeom>
          <a:ln>
            <a:solidFill>
              <a:schemeClr val="bg2">
                <a:lumMod val="90000"/>
              </a:schemeClr>
            </a:solidFill>
          </a:ln>
          <a:effectLst>
            <a:outerShdw blurRad="50800" dist="38100" dir="5400000" algn="t" rotWithShape="0">
              <a:prstClr val="black">
                <a:alpha val="40000"/>
              </a:prstClr>
            </a:outerShdw>
          </a:effectLst>
        </p:spPr>
      </p:pic>
      <p:sp>
        <p:nvSpPr>
          <p:cNvPr id="15" name="TextBox 14">
            <a:extLst>
              <a:ext uri="{FF2B5EF4-FFF2-40B4-BE49-F238E27FC236}">
                <a16:creationId xmlns:a16="http://schemas.microsoft.com/office/drawing/2014/main" id="{EC08809D-E340-429C-A9AA-678417824F0F}"/>
              </a:ext>
            </a:extLst>
          </p:cNvPr>
          <p:cNvSpPr txBox="1"/>
          <p:nvPr/>
        </p:nvSpPr>
        <p:spPr>
          <a:xfrm>
            <a:off x="6912113" y="1900934"/>
            <a:ext cx="2403769" cy="246221"/>
          </a:xfrm>
          <a:prstGeom prst="rect">
            <a:avLst/>
          </a:prstGeom>
          <a:noFill/>
        </p:spPr>
        <p:txBody>
          <a:bodyPr wrap="square" rtlCol="0">
            <a:spAutoFit/>
          </a:bodyPr>
          <a:lstStyle/>
          <a:p>
            <a:r>
              <a:rPr lang="en-US" sz="1000" dirty="0"/>
              <a:t>Register decal</a:t>
            </a:r>
          </a:p>
        </p:txBody>
      </p:sp>
      <p:sp>
        <p:nvSpPr>
          <p:cNvPr id="16" name="TextBox 15">
            <a:extLst>
              <a:ext uri="{FF2B5EF4-FFF2-40B4-BE49-F238E27FC236}">
                <a16:creationId xmlns:a16="http://schemas.microsoft.com/office/drawing/2014/main" id="{55F02732-46F9-4E21-A527-82A9777A836C}"/>
              </a:ext>
            </a:extLst>
          </p:cNvPr>
          <p:cNvSpPr txBox="1"/>
          <p:nvPr/>
        </p:nvSpPr>
        <p:spPr>
          <a:xfrm>
            <a:off x="9426263" y="6053993"/>
            <a:ext cx="2403769" cy="246221"/>
          </a:xfrm>
          <a:prstGeom prst="rect">
            <a:avLst/>
          </a:prstGeom>
          <a:noFill/>
        </p:spPr>
        <p:txBody>
          <a:bodyPr wrap="square" rtlCol="0">
            <a:spAutoFit/>
          </a:bodyPr>
          <a:lstStyle/>
          <a:p>
            <a:r>
              <a:rPr lang="en-US" sz="1000" dirty="0"/>
              <a:t>Retailer Poster</a:t>
            </a:r>
          </a:p>
        </p:txBody>
      </p:sp>
      <p:sp>
        <p:nvSpPr>
          <p:cNvPr id="17" name="TextBox 16">
            <a:extLst>
              <a:ext uri="{FF2B5EF4-FFF2-40B4-BE49-F238E27FC236}">
                <a16:creationId xmlns:a16="http://schemas.microsoft.com/office/drawing/2014/main" id="{E7C23DEB-9F76-4FB6-BD8C-D5EBD4C949ED}"/>
              </a:ext>
            </a:extLst>
          </p:cNvPr>
          <p:cNvSpPr txBox="1"/>
          <p:nvPr/>
        </p:nvSpPr>
        <p:spPr>
          <a:xfrm>
            <a:off x="5803643" y="3661418"/>
            <a:ext cx="2403769" cy="246221"/>
          </a:xfrm>
          <a:prstGeom prst="rect">
            <a:avLst/>
          </a:prstGeom>
          <a:noFill/>
        </p:spPr>
        <p:txBody>
          <a:bodyPr wrap="square" rtlCol="0">
            <a:spAutoFit/>
          </a:bodyPr>
          <a:lstStyle/>
          <a:p>
            <a:r>
              <a:rPr lang="en-US" sz="1000" dirty="0"/>
              <a:t>Bag insert</a:t>
            </a:r>
          </a:p>
        </p:txBody>
      </p:sp>
      <p:sp>
        <p:nvSpPr>
          <p:cNvPr id="18" name="TextBox 17">
            <a:extLst>
              <a:ext uri="{FF2B5EF4-FFF2-40B4-BE49-F238E27FC236}">
                <a16:creationId xmlns:a16="http://schemas.microsoft.com/office/drawing/2014/main" id="{600CC97D-39C9-41DD-AF21-37AACC58526C}"/>
              </a:ext>
            </a:extLst>
          </p:cNvPr>
          <p:cNvSpPr txBox="1"/>
          <p:nvPr/>
        </p:nvSpPr>
        <p:spPr>
          <a:xfrm>
            <a:off x="4649334" y="4956240"/>
            <a:ext cx="2403769" cy="246221"/>
          </a:xfrm>
          <a:prstGeom prst="rect">
            <a:avLst/>
          </a:prstGeom>
          <a:noFill/>
        </p:spPr>
        <p:txBody>
          <a:bodyPr wrap="square" rtlCol="0">
            <a:spAutoFit/>
          </a:bodyPr>
          <a:lstStyle/>
          <a:p>
            <a:r>
              <a:rPr lang="en-US" sz="1000" dirty="0"/>
              <a:t>Window cling</a:t>
            </a:r>
          </a:p>
        </p:txBody>
      </p:sp>
      <p:pic>
        <p:nvPicPr>
          <p:cNvPr id="7" name="Picture 6">
            <a:extLst>
              <a:ext uri="{FF2B5EF4-FFF2-40B4-BE49-F238E27FC236}">
                <a16:creationId xmlns:a16="http://schemas.microsoft.com/office/drawing/2014/main" id="{77713D0D-754A-4E7F-816E-50863704D05B}"/>
              </a:ext>
            </a:extLst>
          </p:cNvPr>
          <p:cNvPicPr>
            <a:picLocks noChangeAspect="1"/>
          </p:cNvPicPr>
          <p:nvPr/>
        </p:nvPicPr>
        <p:blipFill>
          <a:blip r:embed="rId5"/>
          <a:stretch>
            <a:fillRect/>
          </a:stretch>
        </p:blipFill>
        <p:spPr>
          <a:xfrm>
            <a:off x="7005527" y="2124092"/>
            <a:ext cx="2268540" cy="1485794"/>
          </a:xfrm>
          <a:prstGeom prst="rect">
            <a:avLst/>
          </a:prstGeom>
          <a:ln>
            <a:solidFill>
              <a:schemeClr val="bg2">
                <a:lumMod val="90000"/>
              </a:schemeClr>
            </a:solidFill>
          </a:ln>
          <a:effectLst>
            <a:outerShdw blurRad="50800" dist="38100" dir="5400000" algn="t" rotWithShape="0">
              <a:prstClr val="black">
                <a:alpha val="40000"/>
              </a:prstClr>
            </a:outerShdw>
          </a:effectLst>
        </p:spPr>
      </p:pic>
      <p:pic>
        <p:nvPicPr>
          <p:cNvPr id="11" name="Picture 10">
            <a:extLst>
              <a:ext uri="{FF2B5EF4-FFF2-40B4-BE49-F238E27FC236}">
                <a16:creationId xmlns:a16="http://schemas.microsoft.com/office/drawing/2014/main" id="{5FF78363-C345-4DD7-9985-3DD2BEB2BB76}"/>
              </a:ext>
            </a:extLst>
          </p:cNvPr>
          <p:cNvPicPr>
            <a:picLocks noChangeAspect="1"/>
          </p:cNvPicPr>
          <p:nvPr/>
        </p:nvPicPr>
        <p:blipFill>
          <a:blip r:embed="rId6"/>
          <a:stretch>
            <a:fillRect/>
          </a:stretch>
        </p:blipFill>
        <p:spPr>
          <a:xfrm>
            <a:off x="4732982" y="5198725"/>
            <a:ext cx="2849948" cy="1419623"/>
          </a:xfrm>
          <a:prstGeom prst="rect">
            <a:avLst/>
          </a:prstGeom>
          <a:ln>
            <a:solidFill>
              <a:schemeClr val="bg2">
                <a:lumMod val="90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28815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0E1A6-64DC-404B-A5D8-85BA41A68B59}"/>
              </a:ext>
            </a:extLst>
          </p:cNvPr>
          <p:cNvSpPr>
            <a:spLocks noGrp="1"/>
          </p:cNvSpPr>
          <p:nvPr>
            <p:ph type="title"/>
          </p:nvPr>
        </p:nvSpPr>
        <p:spPr/>
        <p:txBody>
          <a:bodyPr/>
          <a:lstStyle/>
          <a:p>
            <a:r>
              <a:rPr lang="en-US" dirty="0"/>
              <a:t>How You Can Help</a:t>
            </a:r>
          </a:p>
        </p:txBody>
      </p:sp>
      <p:pic>
        <p:nvPicPr>
          <p:cNvPr id="5" name="Graphic 4">
            <a:extLst>
              <a:ext uri="{FF2B5EF4-FFF2-40B4-BE49-F238E27FC236}">
                <a16:creationId xmlns:a16="http://schemas.microsoft.com/office/drawing/2014/main" id="{213D8FBB-5B53-4214-971D-828C51C8E2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3594" y="1682069"/>
            <a:ext cx="5744255" cy="3937737"/>
          </a:xfrm>
          <a:prstGeom prst="rect">
            <a:avLst/>
          </a:prstGeom>
        </p:spPr>
      </p:pic>
      <p:pic>
        <p:nvPicPr>
          <p:cNvPr id="7" name="Graphic 6">
            <a:extLst>
              <a:ext uri="{FF2B5EF4-FFF2-40B4-BE49-F238E27FC236}">
                <a16:creationId xmlns:a16="http://schemas.microsoft.com/office/drawing/2014/main" id="{FE2ABC9E-A8F2-459C-9B1B-C8619627CE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99716" y="4605996"/>
            <a:ext cx="1140990" cy="1013810"/>
          </a:xfrm>
          <a:prstGeom prst="rect">
            <a:avLst/>
          </a:prstGeom>
        </p:spPr>
      </p:pic>
      <p:grpSp>
        <p:nvGrpSpPr>
          <p:cNvPr id="12" name="Group 11">
            <a:extLst>
              <a:ext uri="{FF2B5EF4-FFF2-40B4-BE49-F238E27FC236}">
                <a16:creationId xmlns:a16="http://schemas.microsoft.com/office/drawing/2014/main" id="{F45FB071-77DB-4C75-B04A-12E8B6AB7F2B}"/>
              </a:ext>
            </a:extLst>
          </p:cNvPr>
          <p:cNvGrpSpPr/>
          <p:nvPr/>
        </p:nvGrpSpPr>
        <p:grpSpPr>
          <a:xfrm>
            <a:off x="375752" y="1720968"/>
            <a:ext cx="1342571" cy="1015115"/>
            <a:chOff x="375752" y="1720968"/>
            <a:chExt cx="1342571" cy="1015115"/>
          </a:xfrm>
        </p:grpSpPr>
        <p:pic>
          <p:nvPicPr>
            <p:cNvPr id="9" name="Graphic 8">
              <a:extLst>
                <a:ext uri="{FF2B5EF4-FFF2-40B4-BE49-F238E27FC236}">
                  <a16:creationId xmlns:a16="http://schemas.microsoft.com/office/drawing/2014/main" id="{01CF591E-5A72-4B8C-B939-815BCDD7386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75752" y="1720968"/>
              <a:ext cx="1342571" cy="1015115"/>
            </a:xfrm>
            <a:prstGeom prst="rect">
              <a:avLst/>
            </a:prstGeom>
          </p:spPr>
        </p:pic>
        <p:pic>
          <p:nvPicPr>
            <p:cNvPr id="11" name="Graphic 10">
              <a:extLst>
                <a:ext uri="{FF2B5EF4-FFF2-40B4-BE49-F238E27FC236}">
                  <a16:creationId xmlns:a16="http://schemas.microsoft.com/office/drawing/2014/main" id="{D10491EC-A7F2-47FF-B343-3E9B65F3C74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4504" y="1959429"/>
              <a:ext cx="367392" cy="326571"/>
            </a:xfrm>
            <a:prstGeom prst="rect">
              <a:avLst/>
            </a:prstGeom>
          </p:spPr>
        </p:pic>
      </p:grpSp>
      <p:sp>
        <p:nvSpPr>
          <p:cNvPr id="13" name="TextBox 12">
            <a:extLst>
              <a:ext uri="{FF2B5EF4-FFF2-40B4-BE49-F238E27FC236}">
                <a16:creationId xmlns:a16="http://schemas.microsoft.com/office/drawing/2014/main" id="{2C9B4264-BF4F-46E5-8CBC-A61CBB26733E}"/>
              </a:ext>
            </a:extLst>
          </p:cNvPr>
          <p:cNvSpPr txBox="1"/>
          <p:nvPr/>
        </p:nvSpPr>
        <p:spPr>
          <a:xfrm>
            <a:off x="8568647" y="1603829"/>
            <a:ext cx="2447696" cy="830997"/>
          </a:xfrm>
          <a:prstGeom prst="rect">
            <a:avLst/>
          </a:prstGeom>
          <a:noFill/>
        </p:spPr>
        <p:txBody>
          <a:bodyPr wrap="square" rtlCol="0">
            <a:spAutoFit/>
          </a:bodyPr>
          <a:lstStyle/>
          <a:p>
            <a:r>
              <a:rPr lang="en-US" sz="2400" b="1" dirty="0">
                <a:solidFill>
                  <a:schemeClr val="bg1"/>
                </a:solidFill>
              </a:rPr>
              <a:t>Share the toolkit resources with:</a:t>
            </a:r>
          </a:p>
        </p:txBody>
      </p:sp>
      <p:sp>
        <p:nvSpPr>
          <p:cNvPr id="15" name="TextBox 14">
            <a:extLst>
              <a:ext uri="{FF2B5EF4-FFF2-40B4-BE49-F238E27FC236}">
                <a16:creationId xmlns:a16="http://schemas.microsoft.com/office/drawing/2014/main" id="{100A872F-C600-477E-97E1-635D2C159870}"/>
              </a:ext>
            </a:extLst>
          </p:cNvPr>
          <p:cNvSpPr txBox="1"/>
          <p:nvPr/>
        </p:nvSpPr>
        <p:spPr>
          <a:xfrm>
            <a:off x="8568647" y="2434826"/>
            <a:ext cx="2774024" cy="1631216"/>
          </a:xfrm>
          <a:prstGeom prst="rect">
            <a:avLst/>
          </a:prstGeom>
          <a:noFill/>
        </p:spPr>
        <p:txBody>
          <a:bodyPr wrap="square" rtlCol="0">
            <a:spAutoFit/>
          </a:bodyPr>
          <a:lstStyle/>
          <a:p>
            <a:r>
              <a:rPr lang="en-US" sz="2000" b="1" dirty="0">
                <a:solidFill>
                  <a:schemeClr val="bg1"/>
                </a:solidFill>
              </a:rPr>
              <a:t> - Parents</a:t>
            </a:r>
          </a:p>
          <a:p>
            <a:r>
              <a:rPr lang="en-US" sz="2000" b="1" dirty="0">
                <a:solidFill>
                  <a:schemeClr val="bg1"/>
                </a:solidFill>
              </a:rPr>
              <a:t> - Young people</a:t>
            </a:r>
          </a:p>
          <a:p>
            <a:r>
              <a:rPr lang="en-US" sz="2000" b="1" dirty="0">
                <a:solidFill>
                  <a:schemeClr val="bg1"/>
                </a:solidFill>
              </a:rPr>
              <a:t> - Educators</a:t>
            </a:r>
          </a:p>
          <a:p>
            <a:r>
              <a:rPr lang="en-US" sz="2000" b="1" dirty="0">
                <a:solidFill>
                  <a:schemeClr val="bg1"/>
                </a:solidFill>
              </a:rPr>
              <a:t> - Retailers</a:t>
            </a:r>
          </a:p>
          <a:p>
            <a:r>
              <a:rPr lang="en-US" sz="2000" b="1" dirty="0">
                <a:solidFill>
                  <a:schemeClr val="bg1"/>
                </a:solidFill>
              </a:rPr>
              <a:t> - Health care providers</a:t>
            </a:r>
          </a:p>
        </p:txBody>
      </p:sp>
    </p:spTree>
    <p:extLst>
      <p:ext uri="{BB962C8B-B14F-4D97-AF65-F5344CB8AC3E}">
        <p14:creationId xmlns:p14="http://schemas.microsoft.com/office/powerpoint/2010/main" val="3111910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10B0A4-E2BD-4C29-BA90-6168DA3DC85A}"/>
              </a:ext>
            </a:extLst>
          </p:cNvPr>
          <p:cNvSpPr>
            <a:spLocks noGrp="1"/>
          </p:cNvSpPr>
          <p:nvPr>
            <p:ph type="ctrTitle"/>
          </p:nvPr>
        </p:nvSpPr>
        <p:spPr/>
        <p:txBody>
          <a:bodyPr/>
          <a:lstStyle/>
          <a:p>
            <a:r>
              <a:rPr lang="en-US" dirty="0"/>
              <a:t>Additional Resources</a:t>
            </a:r>
          </a:p>
        </p:txBody>
      </p:sp>
      <p:sp>
        <p:nvSpPr>
          <p:cNvPr id="3" name="Subtitle 2">
            <a:extLst>
              <a:ext uri="{FF2B5EF4-FFF2-40B4-BE49-F238E27FC236}">
                <a16:creationId xmlns:a16="http://schemas.microsoft.com/office/drawing/2014/main" id="{F1A0152D-E98C-41C5-8059-1C222EBF7C9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44719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9C5B7-7695-4E37-98DD-1C2399E22AAD}"/>
              </a:ext>
            </a:extLst>
          </p:cNvPr>
          <p:cNvSpPr>
            <a:spLocks noGrp="1"/>
          </p:cNvSpPr>
          <p:nvPr>
            <p:ph type="title"/>
          </p:nvPr>
        </p:nvSpPr>
        <p:spPr/>
        <p:txBody>
          <a:bodyPr/>
          <a:lstStyle/>
          <a:p>
            <a:r>
              <a:rPr lang="en-US" dirty="0"/>
              <a:t>Learn More About Alcohol Use</a:t>
            </a:r>
          </a:p>
        </p:txBody>
      </p:sp>
      <p:sp>
        <p:nvSpPr>
          <p:cNvPr id="3" name="Content Placeholder 2">
            <a:extLst>
              <a:ext uri="{FF2B5EF4-FFF2-40B4-BE49-F238E27FC236}">
                <a16:creationId xmlns:a16="http://schemas.microsoft.com/office/drawing/2014/main" id="{E922890A-9037-4C4D-8AF3-8C697888B8BF}"/>
              </a:ext>
            </a:extLst>
          </p:cNvPr>
          <p:cNvSpPr>
            <a:spLocks noGrp="1"/>
          </p:cNvSpPr>
          <p:nvPr>
            <p:ph idx="1"/>
          </p:nvPr>
        </p:nvSpPr>
        <p:spPr>
          <a:xfrm>
            <a:off x="1676400" y="1370149"/>
            <a:ext cx="5486400" cy="4806814"/>
          </a:xfrm>
        </p:spPr>
        <p:txBody>
          <a:bodyPr/>
          <a:lstStyle/>
          <a:p>
            <a:pPr marL="0" indent="0">
              <a:buNone/>
            </a:pPr>
            <a:r>
              <a:rPr lang="en-US" b="1" dirty="0">
                <a:solidFill>
                  <a:srgbClr val="157CBE"/>
                </a:solidFill>
              </a:rPr>
              <a:t>Alcoholscreening.org</a:t>
            </a:r>
          </a:p>
          <a:p>
            <a:pPr marL="0" indent="0">
              <a:buNone/>
            </a:pPr>
            <a:r>
              <a:rPr lang="en-US" sz="2400" dirty="0"/>
              <a:t>Learn about the severity and risk level of alcohol use</a:t>
            </a:r>
          </a:p>
          <a:p>
            <a:endParaRPr lang="en-US" dirty="0"/>
          </a:p>
          <a:p>
            <a:pPr marL="0" indent="0">
              <a:buNone/>
            </a:pPr>
            <a:r>
              <a:rPr lang="en-US" b="1" dirty="0">
                <a:solidFill>
                  <a:srgbClr val="157CBE"/>
                </a:solidFill>
              </a:rPr>
              <a:t>Alcoholtreatment.niaaa.nih.gov</a:t>
            </a:r>
          </a:p>
          <a:p>
            <a:pPr marL="0" indent="0">
              <a:buNone/>
            </a:pPr>
            <a:r>
              <a:rPr lang="en-US" sz="2400" dirty="0"/>
              <a:t>Find answers to many common questions about treatment</a:t>
            </a:r>
          </a:p>
          <a:p>
            <a:endParaRPr lang="en-US" dirty="0"/>
          </a:p>
        </p:txBody>
      </p:sp>
      <p:sp>
        <p:nvSpPr>
          <p:cNvPr id="4" name="TextBox 3">
            <a:extLst>
              <a:ext uri="{FF2B5EF4-FFF2-40B4-BE49-F238E27FC236}">
                <a16:creationId xmlns:a16="http://schemas.microsoft.com/office/drawing/2014/main" id="{100BB1B8-1FC9-4AC8-BCA9-8D9E5FAD0276}"/>
              </a:ext>
            </a:extLst>
          </p:cNvPr>
          <p:cNvSpPr txBox="1"/>
          <p:nvPr/>
        </p:nvSpPr>
        <p:spPr>
          <a:xfrm>
            <a:off x="8897257" y="1603829"/>
            <a:ext cx="1908629" cy="1477328"/>
          </a:xfrm>
          <a:prstGeom prst="rect">
            <a:avLst/>
          </a:prstGeom>
          <a:noFill/>
        </p:spPr>
        <p:txBody>
          <a:bodyPr wrap="square" rtlCol="0">
            <a:spAutoFit/>
          </a:bodyPr>
          <a:lstStyle/>
          <a:p>
            <a:pPr algn="ctr"/>
            <a:r>
              <a:rPr lang="en-US" b="1" dirty="0">
                <a:solidFill>
                  <a:schemeClr val="bg1"/>
                </a:solidFill>
              </a:rPr>
              <a:t>Refer people to these links to find credible, reliable, evidence-based information</a:t>
            </a:r>
          </a:p>
        </p:txBody>
      </p:sp>
      <p:pic>
        <p:nvPicPr>
          <p:cNvPr id="6" name="Graphic 5">
            <a:extLst>
              <a:ext uri="{FF2B5EF4-FFF2-40B4-BE49-F238E27FC236}">
                <a16:creationId xmlns:a16="http://schemas.microsoft.com/office/drawing/2014/main" id="{2E19CDA2-3A3E-4CD9-8D0B-572A487FCA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1460500"/>
            <a:ext cx="771525" cy="685800"/>
          </a:xfrm>
          <a:prstGeom prst="rect">
            <a:avLst/>
          </a:prstGeom>
        </p:spPr>
      </p:pic>
      <p:pic>
        <p:nvPicPr>
          <p:cNvPr id="7" name="Graphic 6">
            <a:extLst>
              <a:ext uri="{FF2B5EF4-FFF2-40B4-BE49-F238E27FC236}">
                <a16:creationId xmlns:a16="http://schemas.microsoft.com/office/drawing/2014/main" id="{A42FB440-71AF-4EC8-BF15-EDAF9158C0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200" y="3223986"/>
            <a:ext cx="771525" cy="685800"/>
          </a:xfrm>
          <a:prstGeom prst="rect">
            <a:avLst/>
          </a:prstGeom>
        </p:spPr>
      </p:pic>
    </p:spTree>
    <p:extLst>
      <p:ext uri="{BB962C8B-B14F-4D97-AF65-F5344CB8AC3E}">
        <p14:creationId xmlns:p14="http://schemas.microsoft.com/office/powerpoint/2010/main" val="426547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9C5B7-7695-4E37-98DD-1C2399E22AAD}"/>
              </a:ext>
            </a:extLst>
          </p:cNvPr>
          <p:cNvSpPr>
            <a:spLocks noGrp="1"/>
          </p:cNvSpPr>
          <p:nvPr>
            <p:ph type="title"/>
          </p:nvPr>
        </p:nvSpPr>
        <p:spPr/>
        <p:txBody>
          <a:bodyPr/>
          <a:lstStyle/>
          <a:p>
            <a:r>
              <a:rPr lang="en-US" dirty="0"/>
              <a:t>Find Help During a Crisis</a:t>
            </a:r>
          </a:p>
        </p:txBody>
      </p:sp>
      <p:sp>
        <p:nvSpPr>
          <p:cNvPr id="3" name="Content Placeholder 2">
            <a:extLst>
              <a:ext uri="{FF2B5EF4-FFF2-40B4-BE49-F238E27FC236}">
                <a16:creationId xmlns:a16="http://schemas.microsoft.com/office/drawing/2014/main" id="{E922890A-9037-4C4D-8AF3-8C697888B8BF}"/>
              </a:ext>
            </a:extLst>
          </p:cNvPr>
          <p:cNvSpPr>
            <a:spLocks noGrp="1"/>
          </p:cNvSpPr>
          <p:nvPr>
            <p:ph idx="1"/>
          </p:nvPr>
        </p:nvSpPr>
        <p:spPr>
          <a:xfrm>
            <a:off x="838199" y="1370149"/>
            <a:ext cx="7535239" cy="4806814"/>
          </a:xfrm>
        </p:spPr>
        <p:txBody>
          <a:bodyPr/>
          <a:lstStyle/>
          <a:p>
            <a:pPr marL="0" indent="0">
              <a:buNone/>
            </a:pPr>
            <a:endParaRPr lang="en-US" sz="2400" dirty="0"/>
          </a:p>
          <a:p>
            <a:pPr marL="0" indent="0">
              <a:buNone/>
            </a:pPr>
            <a:endParaRPr lang="en-US" sz="2400" dirty="0"/>
          </a:p>
          <a:p>
            <a:pPr marL="0" indent="0">
              <a:buNone/>
            </a:pPr>
            <a:r>
              <a:rPr lang="en-US" sz="2400" dirty="0"/>
              <a:t>      211ct.org</a:t>
            </a:r>
          </a:p>
          <a:p>
            <a:pPr marL="0" indent="0">
              <a:buNone/>
            </a:pPr>
            <a:r>
              <a:rPr lang="en-US" sz="2400" dirty="0"/>
              <a:t>      dial 2-1-1</a:t>
            </a:r>
          </a:p>
          <a:p>
            <a:pPr marL="0" indent="0">
              <a:buNone/>
            </a:pPr>
            <a:endParaRPr lang="en-US" sz="1800" dirty="0"/>
          </a:p>
          <a:p>
            <a:pPr marL="0" indent="0">
              <a:buNone/>
            </a:pPr>
            <a:endParaRPr lang="en-US" sz="1800" dirty="0"/>
          </a:p>
          <a:p>
            <a:pPr marL="0" indent="0">
              <a:buNone/>
            </a:pPr>
            <a:endParaRPr lang="en-US" sz="1800" dirty="0"/>
          </a:p>
          <a:p>
            <a:pPr marL="0" indent="0">
              <a:buNone/>
            </a:pPr>
            <a:r>
              <a:rPr lang="en-US" sz="2400" dirty="0"/>
              <a:t>CT Department of Mental Health and Addiction Services</a:t>
            </a:r>
          </a:p>
          <a:p>
            <a:pPr marL="0" indent="0">
              <a:buNone/>
            </a:pPr>
            <a:r>
              <a:rPr lang="en-US" sz="2400" dirty="0"/>
              <a:t>      ct.gov/</a:t>
            </a:r>
            <a:r>
              <a:rPr lang="en-US" sz="2400" dirty="0" err="1"/>
              <a:t>dmhas</a:t>
            </a:r>
            <a:r>
              <a:rPr lang="en-US" sz="2400" dirty="0"/>
              <a:t> </a:t>
            </a:r>
          </a:p>
          <a:p>
            <a:pPr marL="0" indent="0">
              <a:buNone/>
            </a:pPr>
            <a:r>
              <a:rPr lang="en-US" sz="2400" dirty="0"/>
              <a:t>      (800) 563-4086</a:t>
            </a:r>
          </a:p>
          <a:p>
            <a:endParaRPr lang="en-US" dirty="0"/>
          </a:p>
        </p:txBody>
      </p:sp>
      <p:sp>
        <p:nvSpPr>
          <p:cNvPr id="4" name="TextBox 3">
            <a:extLst>
              <a:ext uri="{FF2B5EF4-FFF2-40B4-BE49-F238E27FC236}">
                <a16:creationId xmlns:a16="http://schemas.microsoft.com/office/drawing/2014/main" id="{100BB1B8-1FC9-4AC8-BCA9-8D9E5FAD0276}"/>
              </a:ext>
            </a:extLst>
          </p:cNvPr>
          <p:cNvSpPr txBox="1"/>
          <p:nvPr/>
        </p:nvSpPr>
        <p:spPr>
          <a:xfrm>
            <a:off x="8897257" y="1603829"/>
            <a:ext cx="1908629" cy="1754326"/>
          </a:xfrm>
          <a:prstGeom prst="rect">
            <a:avLst/>
          </a:prstGeom>
          <a:noFill/>
        </p:spPr>
        <p:txBody>
          <a:bodyPr wrap="square" rtlCol="0">
            <a:spAutoFit/>
          </a:bodyPr>
          <a:lstStyle/>
          <a:p>
            <a:pPr algn="ctr"/>
            <a:r>
              <a:rPr lang="en-US" b="1" dirty="0">
                <a:solidFill>
                  <a:schemeClr val="bg1"/>
                </a:solidFill>
              </a:rPr>
              <a:t>During a crisis, use this information to find help no matter where you are in Connecticut</a:t>
            </a:r>
          </a:p>
        </p:txBody>
      </p:sp>
      <p:pic>
        <p:nvPicPr>
          <p:cNvPr id="6" name="Graphic 5">
            <a:extLst>
              <a:ext uri="{FF2B5EF4-FFF2-40B4-BE49-F238E27FC236}">
                <a16:creationId xmlns:a16="http://schemas.microsoft.com/office/drawing/2014/main" id="{2E19CDA2-3A3E-4CD9-8D0B-572A487FCA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5425" y="2353494"/>
            <a:ext cx="353602" cy="314313"/>
          </a:xfrm>
          <a:prstGeom prst="rect">
            <a:avLst/>
          </a:prstGeom>
        </p:spPr>
      </p:pic>
      <p:pic>
        <p:nvPicPr>
          <p:cNvPr id="8" name="Graphic 7">
            <a:extLst>
              <a:ext uri="{FF2B5EF4-FFF2-40B4-BE49-F238E27FC236}">
                <a16:creationId xmlns:a16="http://schemas.microsoft.com/office/drawing/2014/main" id="{351538BF-A6E5-41A3-B79E-232AF9D2BE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5069" y="2833477"/>
            <a:ext cx="314313" cy="314313"/>
          </a:xfrm>
          <a:prstGeom prst="rect">
            <a:avLst/>
          </a:prstGeom>
        </p:spPr>
      </p:pic>
      <p:pic>
        <p:nvPicPr>
          <p:cNvPr id="2050" name="Picture 2" descr="Services | Get Connected New Haven">
            <a:extLst>
              <a:ext uri="{FF2B5EF4-FFF2-40B4-BE49-F238E27FC236}">
                <a16:creationId xmlns:a16="http://schemas.microsoft.com/office/drawing/2014/main" id="{D26006DD-E7D8-49F6-BF97-B0F25E419A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5425" y="1391246"/>
            <a:ext cx="1636444" cy="7942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10;&#10;Description automatically generated">
            <a:extLst>
              <a:ext uri="{FF2B5EF4-FFF2-40B4-BE49-F238E27FC236}">
                <a16:creationId xmlns:a16="http://schemas.microsoft.com/office/drawing/2014/main" id="{6FD07947-5EC8-4EDD-96D4-B6AE8D3EF7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5068" y="3430864"/>
            <a:ext cx="1413389" cy="794296"/>
          </a:xfrm>
          <a:prstGeom prst="rect">
            <a:avLst/>
          </a:prstGeom>
        </p:spPr>
      </p:pic>
      <p:pic>
        <p:nvPicPr>
          <p:cNvPr id="14" name="Graphic 13">
            <a:extLst>
              <a:ext uri="{FF2B5EF4-FFF2-40B4-BE49-F238E27FC236}">
                <a16:creationId xmlns:a16="http://schemas.microsoft.com/office/drawing/2014/main" id="{A98655D6-9E0A-412D-A29E-1CCE839AAA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5425" y="4869265"/>
            <a:ext cx="353602" cy="314313"/>
          </a:xfrm>
          <a:prstGeom prst="rect">
            <a:avLst/>
          </a:prstGeom>
        </p:spPr>
      </p:pic>
      <p:pic>
        <p:nvPicPr>
          <p:cNvPr id="15" name="Graphic 14">
            <a:extLst>
              <a:ext uri="{FF2B5EF4-FFF2-40B4-BE49-F238E27FC236}">
                <a16:creationId xmlns:a16="http://schemas.microsoft.com/office/drawing/2014/main" id="{B96A67FB-7BBD-4C0E-B857-9E192DC69F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5068" y="5278103"/>
            <a:ext cx="314313" cy="314313"/>
          </a:xfrm>
          <a:prstGeom prst="rect">
            <a:avLst/>
          </a:prstGeom>
        </p:spPr>
      </p:pic>
    </p:spTree>
    <p:extLst>
      <p:ext uri="{BB962C8B-B14F-4D97-AF65-F5344CB8AC3E}">
        <p14:creationId xmlns:p14="http://schemas.microsoft.com/office/powerpoint/2010/main" val="3986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0719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10B0A4-E2BD-4C29-BA90-6168DA3DC85A}"/>
              </a:ext>
            </a:extLst>
          </p:cNvPr>
          <p:cNvSpPr>
            <a:spLocks noGrp="1"/>
          </p:cNvSpPr>
          <p:nvPr>
            <p:ph type="ctrTitle"/>
          </p:nvPr>
        </p:nvSpPr>
        <p:spPr/>
        <p:txBody>
          <a:bodyPr/>
          <a:lstStyle/>
          <a:p>
            <a:r>
              <a:rPr lang="en-US" dirty="0"/>
              <a:t>Learn more at drugfreeCT.org</a:t>
            </a:r>
          </a:p>
        </p:txBody>
      </p:sp>
      <p:sp>
        <p:nvSpPr>
          <p:cNvPr id="3" name="Subtitle 2">
            <a:extLst>
              <a:ext uri="{FF2B5EF4-FFF2-40B4-BE49-F238E27FC236}">
                <a16:creationId xmlns:a16="http://schemas.microsoft.com/office/drawing/2014/main" id="{06FAEBCE-22BD-4989-A82B-24717987566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61147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rrow: Right 17">
            <a:extLst>
              <a:ext uri="{FF2B5EF4-FFF2-40B4-BE49-F238E27FC236}">
                <a16:creationId xmlns:a16="http://schemas.microsoft.com/office/drawing/2014/main" id="{C49F0B95-AF14-4BCC-A8AE-C654FD29FDEB}"/>
              </a:ext>
            </a:extLst>
          </p:cNvPr>
          <p:cNvSpPr/>
          <p:nvPr/>
        </p:nvSpPr>
        <p:spPr>
          <a:xfrm rot="16200000">
            <a:off x="1135672" y="3604872"/>
            <a:ext cx="996411" cy="539612"/>
          </a:xfrm>
          <a:prstGeom prst="rightArrow">
            <a:avLst/>
          </a:prstGeom>
          <a:solidFill>
            <a:srgbClr val="58B947">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14286AF-D9FE-4E42-A96B-CECB5C307746}"/>
              </a:ext>
            </a:extLst>
          </p:cNvPr>
          <p:cNvSpPr/>
          <p:nvPr/>
        </p:nvSpPr>
        <p:spPr>
          <a:xfrm>
            <a:off x="0" y="4939417"/>
            <a:ext cx="6760396" cy="728781"/>
          </a:xfrm>
          <a:prstGeom prst="rect">
            <a:avLst/>
          </a:prstGeom>
          <a:solidFill>
            <a:srgbClr val="58B9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56B285-B768-4039-B4FF-4EF7061E52FB}"/>
              </a:ext>
            </a:extLst>
          </p:cNvPr>
          <p:cNvSpPr>
            <a:spLocks noGrp="1"/>
          </p:cNvSpPr>
          <p:nvPr>
            <p:ph type="title"/>
          </p:nvPr>
        </p:nvSpPr>
        <p:spPr/>
        <p:txBody>
          <a:bodyPr/>
          <a:lstStyle/>
          <a:p>
            <a:r>
              <a:rPr lang="en-US" dirty="0"/>
              <a:t>Alcohol Use is Skyrocketing</a:t>
            </a:r>
          </a:p>
        </p:txBody>
      </p:sp>
      <p:sp>
        <p:nvSpPr>
          <p:cNvPr id="3" name="Content Placeholder 2">
            <a:extLst>
              <a:ext uri="{FF2B5EF4-FFF2-40B4-BE49-F238E27FC236}">
                <a16:creationId xmlns:a16="http://schemas.microsoft.com/office/drawing/2014/main" id="{2A52319A-8270-47CF-B3BD-D383ABA20B3D}"/>
              </a:ext>
            </a:extLst>
          </p:cNvPr>
          <p:cNvSpPr>
            <a:spLocks noGrp="1"/>
          </p:cNvSpPr>
          <p:nvPr>
            <p:ph idx="1"/>
          </p:nvPr>
        </p:nvSpPr>
        <p:spPr>
          <a:xfrm>
            <a:off x="838200" y="1370149"/>
            <a:ext cx="6362851" cy="4806814"/>
          </a:xfrm>
        </p:spPr>
        <p:txBody>
          <a:bodyPr/>
          <a:lstStyle/>
          <a:p>
            <a:pPr marL="0" indent="0">
              <a:buNone/>
            </a:pPr>
            <a:r>
              <a:rPr lang="en-US" sz="4000" b="1" dirty="0">
                <a:solidFill>
                  <a:srgbClr val="157CBE"/>
                </a:solidFill>
              </a:rPr>
              <a:t>The pandemic led to relaxed guidelines around alcohol purchases</a:t>
            </a:r>
            <a:endParaRPr lang="en-US" sz="3600" b="1" dirty="0">
              <a:solidFill>
                <a:srgbClr val="157CBE"/>
              </a:solidFill>
            </a:endParaRPr>
          </a:p>
          <a:p>
            <a:pPr marL="0" indent="0">
              <a:buNone/>
            </a:pPr>
            <a:endParaRPr lang="en-US" sz="3600" b="1" dirty="0">
              <a:solidFill>
                <a:srgbClr val="157CBE"/>
              </a:solidFill>
            </a:endParaRPr>
          </a:p>
          <a:p>
            <a:pPr marL="0" indent="0">
              <a:buNone/>
            </a:pPr>
            <a:endParaRPr lang="en-US" sz="3600" b="1" dirty="0">
              <a:solidFill>
                <a:srgbClr val="157CBE"/>
              </a:solidFill>
            </a:endParaRPr>
          </a:p>
          <a:p>
            <a:pPr marL="0" indent="0">
              <a:buNone/>
            </a:pPr>
            <a:endParaRPr lang="en-US" sz="3600" b="1" dirty="0">
              <a:solidFill>
                <a:srgbClr val="157CBE"/>
              </a:solidFill>
            </a:endParaRPr>
          </a:p>
          <a:p>
            <a:pPr marL="0" indent="0">
              <a:buNone/>
            </a:pPr>
            <a:r>
              <a:rPr lang="en-US" sz="4000" b="1" dirty="0">
                <a:solidFill>
                  <a:schemeClr val="bg1"/>
                </a:solidFill>
              </a:rPr>
              <a:t>This presents a huge risk!</a:t>
            </a:r>
          </a:p>
        </p:txBody>
      </p:sp>
      <p:pic>
        <p:nvPicPr>
          <p:cNvPr id="1026" name="Picture 2" descr="Bloomberg News - Wikiwand">
            <a:extLst>
              <a:ext uri="{FF2B5EF4-FFF2-40B4-BE49-F238E27FC236}">
                <a16:creationId xmlns:a16="http://schemas.microsoft.com/office/drawing/2014/main" id="{2A7C432B-6F6C-4A7A-9A3A-737EA90149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590" b="28627"/>
          <a:stretch/>
        </p:blipFill>
        <p:spPr bwMode="auto">
          <a:xfrm>
            <a:off x="7139279" y="5634030"/>
            <a:ext cx="1440935" cy="3566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PR - Wikipedia">
            <a:extLst>
              <a:ext uri="{FF2B5EF4-FFF2-40B4-BE49-F238E27FC236}">
                <a16:creationId xmlns:a16="http://schemas.microsoft.com/office/drawing/2014/main" id="{1AB8E19D-5D15-4DEA-B760-8109F15892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4376" y="4596097"/>
            <a:ext cx="970738" cy="3153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58233E6-4AAD-4AEA-83C8-C7E7AB730D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0245" y="5659311"/>
            <a:ext cx="1268043" cy="31567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NN - Wikipedia">
            <a:extLst>
              <a:ext uri="{FF2B5EF4-FFF2-40B4-BE49-F238E27FC236}">
                <a16:creationId xmlns:a16="http://schemas.microsoft.com/office/drawing/2014/main" id="{5C2E21C4-2CE0-4D4F-BC6D-1371417757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3330" y="5092114"/>
            <a:ext cx="774885" cy="36128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gnotus - ABC News | Project Veritas">
            <a:extLst>
              <a:ext uri="{FF2B5EF4-FFF2-40B4-BE49-F238E27FC236}">
                <a16:creationId xmlns:a16="http://schemas.microsoft.com/office/drawing/2014/main" id="{FD2981C1-DB31-40E3-ADE0-D20DF341E9D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636" b="19209"/>
          <a:stretch/>
        </p:blipFill>
        <p:spPr bwMode="auto">
          <a:xfrm>
            <a:off x="8850035" y="5570522"/>
            <a:ext cx="1414124" cy="4932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70418E-6BBA-460D-BAEC-B336C915358D}"/>
              </a:ext>
            </a:extLst>
          </p:cNvPr>
          <p:cNvSpPr txBox="1"/>
          <p:nvPr/>
        </p:nvSpPr>
        <p:spPr>
          <a:xfrm>
            <a:off x="0" y="5996737"/>
            <a:ext cx="3557570" cy="246221"/>
          </a:xfrm>
          <a:prstGeom prst="rect">
            <a:avLst/>
          </a:prstGeom>
          <a:noFill/>
        </p:spPr>
        <p:txBody>
          <a:bodyPr wrap="square" rtlCol="0">
            <a:spAutoFit/>
          </a:bodyPr>
          <a:lstStyle/>
          <a:p>
            <a:r>
              <a:rPr lang="en-US" sz="1000" dirty="0"/>
              <a:t>*Source: (IWSR, 2021)</a:t>
            </a:r>
          </a:p>
        </p:txBody>
      </p:sp>
      <p:pic>
        <p:nvPicPr>
          <p:cNvPr id="7" name="Picture 6">
            <a:extLst>
              <a:ext uri="{FF2B5EF4-FFF2-40B4-BE49-F238E27FC236}">
                <a16:creationId xmlns:a16="http://schemas.microsoft.com/office/drawing/2014/main" id="{629C57C5-09DD-4C28-B620-BBD4E2E56F99}"/>
              </a:ext>
            </a:extLst>
          </p:cNvPr>
          <p:cNvPicPr>
            <a:picLocks noChangeAspect="1"/>
          </p:cNvPicPr>
          <p:nvPr/>
        </p:nvPicPr>
        <p:blipFill>
          <a:blip r:embed="rId7"/>
          <a:stretch>
            <a:fillRect/>
          </a:stretch>
        </p:blipFill>
        <p:spPr>
          <a:xfrm>
            <a:off x="7526321" y="1230362"/>
            <a:ext cx="4352957" cy="2543194"/>
          </a:xfrm>
          <a:prstGeom prst="rect">
            <a:avLst/>
          </a:prstGeom>
          <a:ln>
            <a:solidFill>
              <a:schemeClr val="bg2">
                <a:lumMod val="90000"/>
              </a:schemeClr>
            </a:solidFill>
          </a:ln>
          <a:effectLst>
            <a:outerShdw blurRad="50800" dist="38100" dir="5400000" algn="t" rotWithShape="0">
              <a:prstClr val="black">
                <a:alpha val="40000"/>
              </a:prstClr>
            </a:outerShdw>
          </a:effectLst>
        </p:spPr>
      </p:pic>
      <p:pic>
        <p:nvPicPr>
          <p:cNvPr id="9" name="Picture 8">
            <a:extLst>
              <a:ext uri="{FF2B5EF4-FFF2-40B4-BE49-F238E27FC236}">
                <a16:creationId xmlns:a16="http://schemas.microsoft.com/office/drawing/2014/main" id="{F444BF15-33B6-451F-88E7-81210F4B4EFE}"/>
              </a:ext>
            </a:extLst>
          </p:cNvPr>
          <p:cNvPicPr>
            <a:picLocks noChangeAspect="1"/>
          </p:cNvPicPr>
          <p:nvPr/>
        </p:nvPicPr>
        <p:blipFill>
          <a:blip r:embed="rId8"/>
          <a:stretch>
            <a:fillRect/>
          </a:stretch>
        </p:blipFill>
        <p:spPr>
          <a:xfrm>
            <a:off x="8581693" y="1881183"/>
            <a:ext cx="3190898" cy="3467125"/>
          </a:xfrm>
          <a:prstGeom prst="rect">
            <a:avLst/>
          </a:prstGeom>
          <a:ln>
            <a:solidFill>
              <a:schemeClr val="bg2">
                <a:lumMod val="90000"/>
              </a:schemeClr>
            </a:solidFill>
          </a:ln>
          <a:effectLst>
            <a:outerShdw blurRad="50800" dist="38100" dir="5400000" algn="t" rotWithShape="0">
              <a:prstClr val="black">
                <a:alpha val="40000"/>
              </a:prstClr>
            </a:outerShdw>
          </a:effectLst>
        </p:spPr>
      </p:pic>
      <p:pic>
        <p:nvPicPr>
          <p:cNvPr id="11" name="Picture 10">
            <a:extLst>
              <a:ext uri="{FF2B5EF4-FFF2-40B4-BE49-F238E27FC236}">
                <a16:creationId xmlns:a16="http://schemas.microsoft.com/office/drawing/2014/main" id="{85155F82-776F-4AF4-93F1-1A8C3ACA64B0}"/>
              </a:ext>
            </a:extLst>
          </p:cNvPr>
          <p:cNvPicPr>
            <a:picLocks noChangeAspect="1"/>
          </p:cNvPicPr>
          <p:nvPr/>
        </p:nvPicPr>
        <p:blipFill>
          <a:blip r:embed="rId9"/>
          <a:stretch>
            <a:fillRect/>
          </a:stretch>
        </p:blipFill>
        <p:spPr>
          <a:xfrm>
            <a:off x="6704209" y="2435275"/>
            <a:ext cx="2642669" cy="1937609"/>
          </a:xfrm>
          <a:prstGeom prst="rect">
            <a:avLst/>
          </a:prstGeom>
          <a:ln>
            <a:solidFill>
              <a:schemeClr val="bg2">
                <a:lumMod val="90000"/>
              </a:schemeClr>
            </a:solidFill>
          </a:ln>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E0BD4DD0-EA1F-4E9E-87E1-54A86C51A7AC}"/>
              </a:ext>
            </a:extLst>
          </p:cNvPr>
          <p:cNvSpPr txBox="1"/>
          <p:nvPr/>
        </p:nvSpPr>
        <p:spPr>
          <a:xfrm>
            <a:off x="2422041" y="3274513"/>
            <a:ext cx="2345911" cy="1200329"/>
          </a:xfrm>
          <a:prstGeom prst="rect">
            <a:avLst/>
          </a:prstGeom>
          <a:noFill/>
        </p:spPr>
        <p:txBody>
          <a:bodyPr wrap="square" rtlCol="0">
            <a:spAutoFit/>
          </a:bodyPr>
          <a:lstStyle/>
          <a:p>
            <a:r>
              <a:rPr lang="en-US" sz="2400" dirty="0"/>
              <a:t>Online sales of alcohol in the U.S. is up 80%*</a:t>
            </a:r>
          </a:p>
        </p:txBody>
      </p:sp>
      <p:graphicFrame>
        <p:nvGraphicFramePr>
          <p:cNvPr id="15" name="Chart 14">
            <a:extLst>
              <a:ext uri="{FF2B5EF4-FFF2-40B4-BE49-F238E27FC236}">
                <a16:creationId xmlns:a16="http://schemas.microsoft.com/office/drawing/2014/main" id="{FCEA59A7-E717-4F70-A876-593F1ED5C37F}"/>
              </a:ext>
            </a:extLst>
          </p:cNvPr>
          <p:cNvGraphicFramePr/>
          <p:nvPr>
            <p:extLst>
              <p:ext uri="{D42A27DB-BD31-4B8C-83A1-F6EECF244321}">
                <p14:modId xmlns:p14="http://schemas.microsoft.com/office/powerpoint/2010/main" val="2839539109"/>
              </p:ext>
            </p:extLst>
          </p:nvPr>
        </p:nvGraphicFramePr>
        <p:xfrm>
          <a:off x="332310" y="2978308"/>
          <a:ext cx="2573105" cy="1797624"/>
        </p:xfrm>
        <a:graphic>
          <a:graphicData uri="http://schemas.openxmlformats.org/drawingml/2006/chart">
            <c:chart xmlns:c="http://schemas.openxmlformats.org/drawingml/2006/chart" xmlns:r="http://schemas.openxmlformats.org/officeDocument/2006/relationships" r:id="rId10"/>
          </a:graphicData>
        </a:graphic>
      </p:graphicFrame>
      <p:sp>
        <p:nvSpPr>
          <p:cNvPr id="25" name="TextBox 24">
            <a:extLst>
              <a:ext uri="{FF2B5EF4-FFF2-40B4-BE49-F238E27FC236}">
                <a16:creationId xmlns:a16="http://schemas.microsoft.com/office/drawing/2014/main" id="{A9DF1468-36DB-4369-933A-BF1EB1D2D931}"/>
              </a:ext>
            </a:extLst>
          </p:cNvPr>
          <p:cNvSpPr txBox="1"/>
          <p:nvPr/>
        </p:nvSpPr>
        <p:spPr>
          <a:xfrm>
            <a:off x="950261" y="3506184"/>
            <a:ext cx="1368174" cy="984885"/>
          </a:xfrm>
          <a:prstGeom prst="rect">
            <a:avLst/>
          </a:prstGeom>
          <a:noFill/>
        </p:spPr>
        <p:txBody>
          <a:bodyPr wrap="square" rtlCol="0">
            <a:spAutoFit/>
          </a:bodyPr>
          <a:lstStyle/>
          <a:p>
            <a:pPr algn="ctr"/>
            <a:r>
              <a:rPr lang="en-US" sz="4000" b="1" dirty="0">
                <a:solidFill>
                  <a:srgbClr val="157CBE"/>
                </a:solidFill>
              </a:rPr>
              <a:t>80%</a:t>
            </a:r>
          </a:p>
          <a:p>
            <a:endParaRPr lang="en-US" dirty="0"/>
          </a:p>
        </p:txBody>
      </p:sp>
    </p:spTree>
    <p:extLst>
      <p:ext uri="{BB962C8B-B14F-4D97-AF65-F5344CB8AC3E}">
        <p14:creationId xmlns:p14="http://schemas.microsoft.com/office/powerpoint/2010/main" val="35940306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10B0A4-E2BD-4C29-BA90-6168DA3DC85A}"/>
              </a:ext>
            </a:extLst>
          </p:cNvPr>
          <p:cNvSpPr>
            <a:spLocks noGrp="1"/>
          </p:cNvSpPr>
          <p:nvPr>
            <p:ph type="ctrTitle"/>
          </p:nvPr>
        </p:nvSpPr>
        <p:spPr/>
        <p:txBody>
          <a:bodyPr/>
          <a:lstStyle/>
          <a:p>
            <a:r>
              <a:rPr lang="en-US" dirty="0"/>
              <a:t>What You Can Do</a:t>
            </a:r>
          </a:p>
        </p:txBody>
      </p:sp>
      <p:sp>
        <p:nvSpPr>
          <p:cNvPr id="2" name="Subtitle 1">
            <a:extLst>
              <a:ext uri="{FF2B5EF4-FFF2-40B4-BE49-F238E27FC236}">
                <a16:creationId xmlns:a16="http://schemas.microsoft.com/office/drawing/2014/main" id="{8B4176E0-D384-4A2C-97A3-3687ADDDF75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14138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9C5B7-7695-4E37-98DD-1C2399E22AAD}"/>
              </a:ext>
            </a:extLst>
          </p:cNvPr>
          <p:cNvSpPr>
            <a:spLocks noGrp="1"/>
          </p:cNvSpPr>
          <p:nvPr>
            <p:ph type="title"/>
          </p:nvPr>
        </p:nvSpPr>
        <p:spPr/>
        <p:txBody>
          <a:bodyPr/>
          <a:lstStyle/>
          <a:p>
            <a:r>
              <a:rPr lang="en-US" dirty="0"/>
              <a:t>What You Can Do</a:t>
            </a:r>
          </a:p>
        </p:txBody>
      </p:sp>
      <p:sp>
        <p:nvSpPr>
          <p:cNvPr id="3" name="Content Placeholder 2">
            <a:extLst>
              <a:ext uri="{FF2B5EF4-FFF2-40B4-BE49-F238E27FC236}">
                <a16:creationId xmlns:a16="http://schemas.microsoft.com/office/drawing/2014/main" id="{E922890A-9037-4C4D-8AF3-8C697888B8BF}"/>
              </a:ext>
            </a:extLst>
          </p:cNvPr>
          <p:cNvSpPr>
            <a:spLocks noGrp="1"/>
          </p:cNvSpPr>
          <p:nvPr>
            <p:ph idx="1"/>
          </p:nvPr>
        </p:nvSpPr>
        <p:spPr/>
        <p:txBody>
          <a:bodyPr/>
          <a:lstStyle/>
          <a:p>
            <a:pPr marL="0" indent="0">
              <a:buNone/>
            </a:pPr>
            <a:r>
              <a:rPr lang="en-US" sz="4000" b="1" dirty="0">
                <a:solidFill>
                  <a:srgbClr val="157CBE"/>
                </a:solidFill>
              </a:rPr>
              <a:t>Talk with friends and family about the risks of alcohol use and COVID-19</a:t>
            </a:r>
          </a:p>
          <a:p>
            <a:pPr marL="0" indent="0">
              <a:buNone/>
            </a:pPr>
            <a:endParaRPr lang="en-US" dirty="0"/>
          </a:p>
          <a:p>
            <a:pPr marL="0" indent="0">
              <a:buNone/>
            </a:pPr>
            <a:r>
              <a:rPr lang="en-US" dirty="0"/>
              <a:t>Alcohol use can:</a:t>
            </a:r>
          </a:p>
          <a:p>
            <a:pPr lvl="1"/>
            <a:r>
              <a:rPr lang="en-US" dirty="0"/>
              <a:t> Worsen lung damage and injury</a:t>
            </a:r>
          </a:p>
          <a:p>
            <a:pPr lvl="1"/>
            <a:r>
              <a:rPr lang="en-US" dirty="0"/>
              <a:t> Lower your immune response to viruses</a:t>
            </a:r>
          </a:p>
          <a:p>
            <a:pPr lvl="1"/>
            <a:r>
              <a:rPr lang="en-US" dirty="0"/>
              <a:t> Increase inflammation in many areas of the body</a:t>
            </a:r>
          </a:p>
          <a:p>
            <a:pPr lvl="1"/>
            <a:r>
              <a:rPr lang="en-US" dirty="0"/>
              <a:t> Alter your thoughts, judgement, and decision making</a:t>
            </a:r>
          </a:p>
          <a:p>
            <a:endParaRPr lang="en-US" dirty="0"/>
          </a:p>
        </p:txBody>
      </p:sp>
      <p:pic>
        <p:nvPicPr>
          <p:cNvPr id="5" name="Picture 4" descr="A person and person smiling&#10;&#10;Description automatically generated with low confidence">
            <a:extLst>
              <a:ext uri="{FF2B5EF4-FFF2-40B4-BE49-F238E27FC236}">
                <a16:creationId xmlns:a16="http://schemas.microsoft.com/office/drawing/2014/main" id="{0EF8E017-EE74-44FA-B029-967AA7661599}"/>
              </a:ext>
            </a:extLst>
          </p:cNvPr>
          <p:cNvPicPr>
            <a:picLocks noChangeAspect="1"/>
          </p:cNvPicPr>
          <p:nvPr/>
        </p:nvPicPr>
        <p:blipFill rotWithShape="1">
          <a:blip r:embed="rId2">
            <a:extLst>
              <a:ext uri="{28A0092B-C50C-407E-A947-70E740481C1C}">
                <a14:useLocalDpi xmlns:a14="http://schemas.microsoft.com/office/drawing/2010/main" val="0"/>
              </a:ext>
            </a:extLst>
          </a:blip>
          <a:srcRect l="9980" t="229" r="9935" b="-229"/>
          <a:stretch/>
        </p:blipFill>
        <p:spPr>
          <a:xfrm>
            <a:off x="8403545" y="3104637"/>
            <a:ext cx="3802743" cy="3167576"/>
          </a:xfrm>
          <a:prstGeom prst="rect">
            <a:avLst/>
          </a:prstGeom>
        </p:spPr>
      </p:pic>
    </p:spTree>
    <p:extLst>
      <p:ext uri="{BB962C8B-B14F-4D97-AF65-F5344CB8AC3E}">
        <p14:creationId xmlns:p14="http://schemas.microsoft.com/office/powerpoint/2010/main" val="1585105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9C5B7-7695-4E37-98DD-1C2399E22AAD}"/>
              </a:ext>
            </a:extLst>
          </p:cNvPr>
          <p:cNvSpPr>
            <a:spLocks noGrp="1"/>
          </p:cNvSpPr>
          <p:nvPr>
            <p:ph type="title"/>
          </p:nvPr>
        </p:nvSpPr>
        <p:spPr/>
        <p:txBody>
          <a:bodyPr/>
          <a:lstStyle/>
          <a:p>
            <a:r>
              <a:rPr lang="en-US" dirty="0"/>
              <a:t>What You Can Do</a:t>
            </a:r>
          </a:p>
        </p:txBody>
      </p:sp>
      <p:sp>
        <p:nvSpPr>
          <p:cNvPr id="3" name="Content Placeholder 2">
            <a:extLst>
              <a:ext uri="{FF2B5EF4-FFF2-40B4-BE49-F238E27FC236}">
                <a16:creationId xmlns:a16="http://schemas.microsoft.com/office/drawing/2014/main" id="{E922890A-9037-4C4D-8AF3-8C697888B8BF}"/>
              </a:ext>
            </a:extLst>
          </p:cNvPr>
          <p:cNvSpPr>
            <a:spLocks noGrp="1"/>
          </p:cNvSpPr>
          <p:nvPr>
            <p:ph idx="1"/>
          </p:nvPr>
        </p:nvSpPr>
        <p:spPr/>
        <p:txBody>
          <a:bodyPr/>
          <a:lstStyle/>
          <a:p>
            <a:pPr marL="0" indent="0">
              <a:buNone/>
            </a:pPr>
            <a:r>
              <a:rPr lang="en-US" sz="4000" b="1" dirty="0">
                <a:solidFill>
                  <a:srgbClr val="157CBE"/>
                </a:solidFill>
              </a:rPr>
              <a:t>Talk with friends and family about the risks of alcohol use and COVID-19</a:t>
            </a:r>
          </a:p>
          <a:p>
            <a:pPr marL="0" indent="0">
              <a:buNone/>
            </a:pPr>
            <a:endParaRPr lang="en-US" dirty="0"/>
          </a:p>
          <a:p>
            <a:pPr marL="0" indent="0">
              <a:buNone/>
            </a:pPr>
            <a:r>
              <a:rPr lang="en-US" dirty="0"/>
              <a:t>Alcohol may cause or worsen:</a:t>
            </a:r>
          </a:p>
          <a:p>
            <a:pPr lvl="1"/>
            <a:r>
              <a:rPr lang="en-US" dirty="0"/>
              <a:t>Anxiety</a:t>
            </a:r>
          </a:p>
          <a:p>
            <a:pPr lvl="1"/>
            <a:r>
              <a:rPr lang="en-US" dirty="0"/>
              <a:t>Depression</a:t>
            </a:r>
          </a:p>
          <a:p>
            <a:pPr lvl="1"/>
            <a:r>
              <a:rPr lang="en-US" dirty="0"/>
              <a:t>Poor sleep</a:t>
            </a:r>
          </a:p>
          <a:p>
            <a:pPr lvl="1"/>
            <a:r>
              <a:rPr lang="en-US" dirty="0"/>
              <a:t>Stress</a:t>
            </a:r>
          </a:p>
          <a:p>
            <a:pPr lvl="1"/>
            <a:r>
              <a:rPr lang="en-US" dirty="0"/>
              <a:t>Suicidal thoughts</a:t>
            </a:r>
          </a:p>
          <a:p>
            <a:endParaRPr lang="en-US" dirty="0"/>
          </a:p>
        </p:txBody>
      </p:sp>
      <p:pic>
        <p:nvPicPr>
          <p:cNvPr id="5" name="Picture 4">
            <a:extLst>
              <a:ext uri="{FF2B5EF4-FFF2-40B4-BE49-F238E27FC236}">
                <a16:creationId xmlns:a16="http://schemas.microsoft.com/office/drawing/2014/main" id="{0EF8E017-EE74-44FA-B029-967AA7661599}"/>
              </a:ext>
            </a:extLst>
          </p:cNvPr>
          <p:cNvPicPr>
            <a:picLocks noChangeAspect="1"/>
          </p:cNvPicPr>
          <p:nvPr/>
        </p:nvPicPr>
        <p:blipFill>
          <a:blip r:embed="rId2">
            <a:extLst>
              <a:ext uri="{28A0092B-C50C-407E-A947-70E740481C1C}">
                <a14:useLocalDpi xmlns:a14="http://schemas.microsoft.com/office/drawing/2010/main" val="0"/>
              </a:ext>
            </a:extLst>
          </a:blip>
          <a:srcRect l="10004" r="10004"/>
          <a:stretch/>
        </p:blipFill>
        <p:spPr>
          <a:xfrm>
            <a:off x="8403545" y="3104637"/>
            <a:ext cx="3802743" cy="3167576"/>
          </a:xfrm>
          <a:prstGeom prst="rect">
            <a:avLst/>
          </a:prstGeom>
        </p:spPr>
      </p:pic>
    </p:spTree>
    <p:extLst>
      <p:ext uri="{BB962C8B-B14F-4D97-AF65-F5344CB8AC3E}">
        <p14:creationId xmlns:p14="http://schemas.microsoft.com/office/powerpoint/2010/main" val="856191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D10B0A4-E2BD-4C29-BA90-6168DA3DC85A}"/>
              </a:ext>
            </a:extLst>
          </p:cNvPr>
          <p:cNvSpPr>
            <a:spLocks noGrp="1"/>
          </p:cNvSpPr>
          <p:nvPr>
            <p:ph type="ctrTitle"/>
          </p:nvPr>
        </p:nvSpPr>
        <p:spPr/>
        <p:txBody>
          <a:bodyPr/>
          <a:lstStyle/>
          <a:p>
            <a:r>
              <a:rPr lang="en-US" dirty="0"/>
              <a:t>Parents and Young People</a:t>
            </a:r>
          </a:p>
        </p:txBody>
      </p:sp>
      <p:sp>
        <p:nvSpPr>
          <p:cNvPr id="3" name="Subtitle 2">
            <a:extLst>
              <a:ext uri="{FF2B5EF4-FFF2-40B4-BE49-F238E27FC236}">
                <a16:creationId xmlns:a16="http://schemas.microsoft.com/office/drawing/2014/main" id="{9486969C-18CE-48EE-B2BF-DFF93459F50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49752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9C5B7-7695-4E37-98DD-1C2399E22AAD}"/>
              </a:ext>
            </a:extLst>
          </p:cNvPr>
          <p:cNvSpPr>
            <a:spLocks noGrp="1"/>
          </p:cNvSpPr>
          <p:nvPr>
            <p:ph type="title"/>
          </p:nvPr>
        </p:nvSpPr>
        <p:spPr/>
        <p:txBody>
          <a:bodyPr/>
          <a:lstStyle/>
          <a:p>
            <a:r>
              <a:rPr lang="en-US" dirty="0"/>
              <a:t>Parents</a:t>
            </a:r>
          </a:p>
        </p:txBody>
      </p:sp>
      <p:sp>
        <p:nvSpPr>
          <p:cNvPr id="3" name="Content Placeholder 2">
            <a:extLst>
              <a:ext uri="{FF2B5EF4-FFF2-40B4-BE49-F238E27FC236}">
                <a16:creationId xmlns:a16="http://schemas.microsoft.com/office/drawing/2014/main" id="{E922890A-9037-4C4D-8AF3-8C697888B8BF}"/>
              </a:ext>
            </a:extLst>
          </p:cNvPr>
          <p:cNvSpPr>
            <a:spLocks noGrp="1"/>
          </p:cNvSpPr>
          <p:nvPr>
            <p:ph idx="1"/>
          </p:nvPr>
        </p:nvSpPr>
        <p:spPr>
          <a:xfrm>
            <a:off x="838200" y="1370149"/>
            <a:ext cx="7057571" cy="4806814"/>
          </a:xfrm>
        </p:spPr>
        <p:txBody>
          <a:bodyPr/>
          <a:lstStyle/>
          <a:p>
            <a:pPr marL="0" indent="0">
              <a:buNone/>
            </a:pPr>
            <a:r>
              <a:rPr lang="en-US" sz="4000" b="1" dirty="0">
                <a:solidFill>
                  <a:srgbClr val="157CBE"/>
                </a:solidFill>
              </a:rPr>
              <a:t>Role model positive behavior</a:t>
            </a:r>
            <a:endParaRPr lang="en-US" dirty="0"/>
          </a:p>
          <a:p>
            <a:r>
              <a:rPr lang="en-US" dirty="0"/>
              <a:t>When kids see risky behavior from adults, it can lead them to their own unhealthy choices</a:t>
            </a:r>
          </a:p>
          <a:p>
            <a:endParaRPr lang="en-US" dirty="0"/>
          </a:p>
          <a:p>
            <a:r>
              <a:rPr lang="en-US" dirty="0"/>
              <a:t>Most teens say their parents are the main influence on their decisions about drinking alcohol</a:t>
            </a:r>
          </a:p>
          <a:p>
            <a:endParaRPr lang="en-US" dirty="0"/>
          </a:p>
        </p:txBody>
      </p:sp>
      <p:pic>
        <p:nvPicPr>
          <p:cNvPr id="5" name="Picture 4">
            <a:extLst>
              <a:ext uri="{FF2B5EF4-FFF2-40B4-BE49-F238E27FC236}">
                <a16:creationId xmlns:a16="http://schemas.microsoft.com/office/drawing/2014/main" id="{0EF8E017-EE74-44FA-B029-967AA7661599}"/>
              </a:ext>
            </a:extLst>
          </p:cNvPr>
          <p:cNvPicPr>
            <a:picLocks noChangeAspect="1"/>
          </p:cNvPicPr>
          <p:nvPr/>
        </p:nvPicPr>
        <p:blipFill>
          <a:blip r:embed="rId2">
            <a:extLst>
              <a:ext uri="{28A0092B-C50C-407E-A947-70E740481C1C}">
                <a14:useLocalDpi xmlns:a14="http://schemas.microsoft.com/office/drawing/2010/main" val="0"/>
              </a:ext>
            </a:extLst>
          </a:blip>
          <a:srcRect l="9988" r="9988"/>
          <a:stretch/>
        </p:blipFill>
        <p:spPr>
          <a:xfrm>
            <a:off x="8403545" y="3104637"/>
            <a:ext cx="3802743" cy="3167576"/>
          </a:xfrm>
          <a:prstGeom prst="rect">
            <a:avLst/>
          </a:prstGeom>
        </p:spPr>
      </p:pic>
    </p:spTree>
    <p:extLst>
      <p:ext uri="{BB962C8B-B14F-4D97-AF65-F5344CB8AC3E}">
        <p14:creationId xmlns:p14="http://schemas.microsoft.com/office/powerpoint/2010/main" val="1008663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9C5B7-7695-4E37-98DD-1C2399E22AAD}"/>
              </a:ext>
            </a:extLst>
          </p:cNvPr>
          <p:cNvSpPr>
            <a:spLocks noGrp="1"/>
          </p:cNvSpPr>
          <p:nvPr>
            <p:ph type="title"/>
          </p:nvPr>
        </p:nvSpPr>
        <p:spPr/>
        <p:txBody>
          <a:bodyPr/>
          <a:lstStyle/>
          <a:p>
            <a:r>
              <a:rPr lang="en-US" dirty="0"/>
              <a:t>Parents</a:t>
            </a:r>
          </a:p>
        </p:txBody>
      </p:sp>
      <p:sp>
        <p:nvSpPr>
          <p:cNvPr id="3" name="Content Placeholder 2">
            <a:extLst>
              <a:ext uri="{FF2B5EF4-FFF2-40B4-BE49-F238E27FC236}">
                <a16:creationId xmlns:a16="http://schemas.microsoft.com/office/drawing/2014/main" id="{E922890A-9037-4C4D-8AF3-8C697888B8BF}"/>
              </a:ext>
            </a:extLst>
          </p:cNvPr>
          <p:cNvSpPr>
            <a:spLocks noGrp="1"/>
          </p:cNvSpPr>
          <p:nvPr>
            <p:ph idx="1"/>
          </p:nvPr>
        </p:nvSpPr>
        <p:spPr>
          <a:xfrm>
            <a:off x="838200" y="1370149"/>
            <a:ext cx="7565345" cy="4806814"/>
          </a:xfrm>
        </p:spPr>
        <p:txBody>
          <a:bodyPr/>
          <a:lstStyle/>
          <a:p>
            <a:pPr marL="0" indent="0">
              <a:buNone/>
            </a:pPr>
            <a:r>
              <a:rPr lang="en-US" sz="4000" b="1" dirty="0">
                <a:solidFill>
                  <a:srgbClr val="157CBE"/>
                </a:solidFill>
              </a:rPr>
              <a:t>Secure alcohol safely and lock it up</a:t>
            </a:r>
            <a:endParaRPr lang="en-US" dirty="0"/>
          </a:p>
          <a:p>
            <a:r>
              <a:rPr lang="en-US" dirty="0"/>
              <a:t>The most common way for young people to access alcohol is in the home</a:t>
            </a:r>
          </a:p>
          <a:p>
            <a:endParaRPr lang="en-US" dirty="0"/>
          </a:p>
          <a:p>
            <a:r>
              <a:rPr lang="en-US" dirty="0"/>
              <a:t>Kids who are allowed to drink at home are more likely to have problems with alcohol later in life</a:t>
            </a:r>
          </a:p>
          <a:p>
            <a:endParaRPr lang="en-US" dirty="0"/>
          </a:p>
        </p:txBody>
      </p:sp>
      <p:pic>
        <p:nvPicPr>
          <p:cNvPr id="5" name="Picture 4">
            <a:extLst>
              <a:ext uri="{FF2B5EF4-FFF2-40B4-BE49-F238E27FC236}">
                <a16:creationId xmlns:a16="http://schemas.microsoft.com/office/drawing/2014/main" id="{0EF8E017-EE74-44FA-B029-967AA7661599}"/>
              </a:ext>
            </a:extLst>
          </p:cNvPr>
          <p:cNvPicPr>
            <a:picLocks noChangeAspect="1"/>
          </p:cNvPicPr>
          <p:nvPr/>
        </p:nvPicPr>
        <p:blipFill rotWithShape="1">
          <a:blip r:embed="rId2">
            <a:extLst>
              <a:ext uri="{28A0092B-C50C-407E-A947-70E740481C1C}">
                <a14:useLocalDpi xmlns:a14="http://schemas.microsoft.com/office/drawing/2010/main" val="0"/>
              </a:ext>
            </a:extLst>
          </a:blip>
          <a:srcRect l="10515" t="7524" r="34624" b="14433"/>
          <a:stretch/>
        </p:blipFill>
        <p:spPr>
          <a:xfrm>
            <a:off x="8403545" y="3104637"/>
            <a:ext cx="3802743" cy="3167576"/>
          </a:xfrm>
          <a:prstGeom prst="rect">
            <a:avLst/>
          </a:prstGeom>
        </p:spPr>
      </p:pic>
    </p:spTree>
    <p:extLst>
      <p:ext uri="{BB962C8B-B14F-4D97-AF65-F5344CB8AC3E}">
        <p14:creationId xmlns:p14="http://schemas.microsoft.com/office/powerpoint/2010/main" val="504165237"/>
      </p:ext>
    </p:extLst>
  </p:cSld>
  <p:clrMapOvr>
    <a:masterClrMapping/>
  </p:clrMapOvr>
</p:sld>
</file>

<file path=ppt/theme/theme1.xml><?xml version="1.0" encoding="utf-8"?>
<a:theme xmlns:a="http://schemas.openxmlformats.org/drawingml/2006/main" name="Office Theme">
  <a:themeElements>
    <a:clrScheme name="LMP State of CT">
      <a:dk1>
        <a:srgbClr val="3A3838"/>
      </a:dk1>
      <a:lt1>
        <a:sysClr val="window" lastClr="FFFFFF"/>
      </a:lt1>
      <a:dk2>
        <a:srgbClr val="11669B"/>
      </a:dk2>
      <a:lt2>
        <a:srgbClr val="E7E6E6"/>
      </a:lt2>
      <a:accent1>
        <a:srgbClr val="157CBE"/>
      </a:accent1>
      <a:accent2>
        <a:srgbClr val="58B947"/>
      </a:accent2>
      <a:accent3>
        <a:srgbClr val="A5A5A5"/>
      </a:accent3>
      <a:accent4>
        <a:srgbClr val="FFC000"/>
      </a:accent4>
      <a:accent5>
        <a:srgbClr val="5B9BD5"/>
      </a:accent5>
      <a:accent6>
        <a:srgbClr val="70AD47"/>
      </a:accent6>
      <a:hlink>
        <a:srgbClr val="58B947"/>
      </a:hlink>
      <a:folHlink>
        <a:srgbClr val="AEABA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757</TotalTime>
  <Words>560</Words>
  <Application>Microsoft Office PowerPoint</Application>
  <PresentationFormat>Widescreen</PresentationFormat>
  <Paragraphs>118</Paragraphs>
  <Slides>20</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A new prevention campaign to educate young people and parents about the risks of alcohol use</vt:lpstr>
      <vt:lpstr>PowerPoint Presentation</vt:lpstr>
      <vt:lpstr>Alcohol Use is Skyrocketing</vt:lpstr>
      <vt:lpstr>What You Can Do</vt:lpstr>
      <vt:lpstr>What You Can Do</vt:lpstr>
      <vt:lpstr>What You Can Do</vt:lpstr>
      <vt:lpstr>Parents and Young People</vt:lpstr>
      <vt:lpstr>Parents</vt:lpstr>
      <vt:lpstr>Parents</vt:lpstr>
      <vt:lpstr>Young People</vt:lpstr>
      <vt:lpstr>How You Can Help</vt:lpstr>
      <vt:lpstr>How You Can Help</vt:lpstr>
      <vt:lpstr>How You Can Help</vt:lpstr>
      <vt:lpstr>How You Can Help</vt:lpstr>
      <vt:lpstr>How You Can Help</vt:lpstr>
      <vt:lpstr>How You Can Help</vt:lpstr>
      <vt:lpstr>Additional Resources</vt:lpstr>
      <vt:lpstr>Learn More About Alcohol Use</vt:lpstr>
      <vt:lpstr>Find Help During a Crisis</vt:lpstr>
      <vt:lpstr>Learn more at drugfreeCT.org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Romanos</dc:creator>
  <cp:lastModifiedBy>Glenn Laudenslager</cp:lastModifiedBy>
  <cp:revision>42</cp:revision>
  <dcterms:created xsi:type="dcterms:W3CDTF">2021-03-25T14:16:08Z</dcterms:created>
  <dcterms:modified xsi:type="dcterms:W3CDTF">2021-04-06T16:47:00Z</dcterms:modified>
</cp:coreProperties>
</file>