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86" r:id="rId2"/>
    <p:sldId id="267" r:id="rId3"/>
    <p:sldId id="289" r:id="rId4"/>
    <p:sldId id="266" r:id="rId5"/>
    <p:sldId id="259" r:id="rId6"/>
    <p:sldId id="294" r:id="rId7"/>
    <p:sldId id="295" r:id="rId8"/>
    <p:sldId id="275" r:id="rId9"/>
    <p:sldId id="264" r:id="rId10"/>
    <p:sldId id="263" r:id="rId11"/>
    <p:sldId id="296" r:id="rId12"/>
    <p:sldId id="273" r:id="rId13"/>
    <p:sldId id="288" r:id="rId14"/>
    <p:sldId id="290" r:id="rId15"/>
    <p:sldId id="29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39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096" autoAdjust="0"/>
    <p:restoredTop sz="84407" autoAdjust="0"/>
  </p:normalViewPr>
  <p:slideViewPr>
    <p:cSldViewPr snapToGrid="0">
      <p:cViewPr varScale="1">
        <p:scale>
          <a:sx n="96" d="100"/>
          <a:sy n="96" d="100"/>
        </p:scale>
        <p:origin x="1776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33" d="100"/>
          <a:sy n="133" d="100"/>
        </p:scale>
        <p:origin x="4112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CC6BB2A-791C-478A-87D6-3DBE3B7B51A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3656D4-FAD8-4411-B2B5-180D81F617C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638427-DCAD-4613-9838-07722E7CF146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304731-BD4E-44BE-964C-F72E9FF6515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EBFBD6-A3C4-4B9F-B62A-EB6BA4B1B7A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717F82-8D81-411F-97B0-F01C43180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222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F8A7E8-8870-4F36-8508-AA11D83B31B9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F1D7D4-13E9-414D-BDBB-44652BBA42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093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TALKING POINT RECOMMENDATIONS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Start the meeting by reinforcing that the purpose of the meeting is to share important information about substance use, and that we all have a role in preventing overdoses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Mention that the meeting will help everyone understand how to support any of our fellow employees or loved ones in treatment or recovery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F1D7D4-13E9-414D-BDBB-44652BBA424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6080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TALKING POINT RECOMMENDATIONS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Emphasize that these are places that anyone can contact any time that they need help for substance use or mental health concerns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F1D7D4-13E9-414D-BDBB-44652BBA424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4418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TALKING POINT RECOMMENDATIONS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Highlight that these are Regional Behavioral Health Action Organizations based right here in Connecticut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Anyone can contact these RBHAOs to find help for substance use or mental health concerns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F1D7D4-13E9-414D-BDBB-44652BBA424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1573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TALKING POINT RECOMMENDATIONS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Change the Script campaign offers free promo items for employees, such as neck gaiters, hot/cold packs, and more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 can download digital materials for more information about how to prevent overdoses, or you can schedule the Change the Script van to visit your workplace and distribute information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Simply scan the QR code with your phone camera to link directly to the website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F1D7D4-13E9-414D-BDBB-44652BBA424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3265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TALKING POINT RECOMMENDATIONS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Remind everyone again that there are positive reasons to create a workplace that supports people in recovery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F1D7D4-13E9-414D-BDBB-44652BBA424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7590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TALKING POINT RECOMMENDATIONS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 can access a digital toolkit that guides your business on how to create a Recovery Friendly Workplace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Simply scan the QR code with your phone camera to link directly to the website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F1D7D4-13E9-414D-BDBB-44652BBA424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2400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TALKING POINT RECOMMENDATIONS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Close the meeting by thanking people for their time and inviting them to simply scan the QR codes with their phone cameras to find more information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F1D7D4-13E9-414D-BDBB-44652BBA424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315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TALKING POINT RECOMMENDATIONS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Explain that the vast majority of workplaces are impacted by substance use, and opioids in particular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Every person take actions to help reduce the risks of overdoses in the workplace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Change the Script is a public health campaign here in Connecticut to help residents of our state reduce the risks of overdoses – it is created by the Connecticut Clearinghouse and the CT Department of Mental Health and Addiction Services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F1D7D4-13E9-414D-BDBB-44652BBA424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2953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TALKING POINT RECOMMENDATIONS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Explain that substance use affects businesses in every market sector and industry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Mention that the majority of adults who are in treatment or recovery from substance use disorders are active employees across all those market sectors and industries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F1D7D4-13E9-414D-BDBB-44652BBA424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116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TALKING POINT RECOMMENDATIONS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statistic on this slide echoes the points from the last slide – a significant number of employees in the U.S are in treatment and recovery for substance use disorders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F1D7D4-13E9-414D-BDBB-44652BBA424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5740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TALKING POINT RECOMMENDATIONS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Emphasize that it is critical to support our fellow employees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Supportive coworkers can be one of the reasons that someone decides to seek help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Mention that there are positive business reasons to take this approach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F1D7D4-13E9-414D-BDBB-44652BBA424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715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TALKING POINT RECOMMENDATIONS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Highlight that less missed work time means more take home pay for hourly-wage employees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F1D7D4-13E9-414D-BDBB-44652BBA424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6074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TALKING POINT RECOMMENDATIONS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Highlight these positive reasons for your workplace to support employees who are in treatment and recovery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statistic on this slide reinforces that many people are in recovery and are part of the workforce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F1D7D4-13E9-414D-BDBB-44652BBA424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4260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TALKING POINT RECOMMENDATIONS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Emphasize that supporting employees in recovery has positive financial impacts for both businesses and employees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savings is due to lower health care costs, less productivity that is lost, less resources needed to hire and train new employees, and more.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F1D7D4-13E9-414D-BDBB-44652BBA424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9925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TALKING POINT RECOMMENDATIONS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Here are concrete steps that every person in your workplace can take to reduce the risks of overdoses and support coworkers in treatment and recovery</a:t>
            </a:r>
          </a:p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B24A2-C54A-4800-A374-EAA137C9C3E4}" type="slidenum">
              <a:rPr lang="id-ID" smtClean="0"/>
              <a:t>9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14227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AEAFC-6BD5-A649-A45B-4E76C3C88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770031-4A55-6840-BFCB-BC93B85710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55515" y="6249555"/>
            <a:ext cx="1173175" cy="47413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1658F59-4ACA-D44A-9CF9-FB5C4142C312}"/>
              </a:ext>
            </a:extLst>
          </p:cNvPr>
          <p:cNvGrpSpPr/>
          <p:nvPr userDrawn="1"/>
        </p:nvGrpSpPr>
        <p:grpSpPr>
          <a:xfrm>
            <a:off x="838200" y="1521575"/>
            <a:ext cx="1223607" cy="169113"/>
            <a:chOff x="838200" y="1521575"/>
            <a:chExt cx="1223607" cy="16911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DDCECB9-B4C4-BB4A-BE23-98371FB16638}"/>
                </a:ext>
              </a:extLst>
            </p:cNvPr>
            <p:cNvSpPr/>
            <p:nvPr userDrawn="1"/>
          </p:nvSpPr>
          <p:spPr>
            <a:xfrm>
              <a:off x="838200" y="1521577"/>
              <a:ext cx="171191" cy="16911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335C113-E79B-3F40-AF57-30CB72DC4980}"/>
                </a:ext>
              </a:extLst>
            </p:cNvPr>
            <p:cNvSpPr/>
            <p:nvPr userDrawn="1"/>
          </p:nvSpPr>
          <p:spPr>
            <a:xfrm>
              <a:off x="1048486" y="1521576"/>
              <a:ext cx="171191" cy="16911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5D8B5C0-30C7-BA47-8A19-A4F441C88B2C}"/>
                </a:ext>
              </a:extLst>
            </p:cNvPr>
            <p:cNvSpPr/>
            <p:nvPr userDrawn="1"/>
          </p:nvSpPr>
          <p:spPr>
            <a:xfrm>
              <a:off x="1259265" y="1521577"/>
              <a:ext cx="171191" cy="16911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5AD6C6E-1DD4-F644-A51B-662302127528}"/>
                </a:ext>
              </a:extLst>
            </p:cNvPr>
            <p:cNvSpPr/>
            <p:nvPr userDrawn="1"/>
          </p:nvSpPr>
          <p:spPr>
            <a:xfrm>
              <a:off x="1469551" y="1521576"/>
              <a:ext cx="171191" cy="16911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36F01B3-9372-9840-B716-870AC4392360}"/>
                </a:ext>
              </a:extLst>
            </p:cNvPr>
            <p:cNvSpPr/>
            <p:nvPr userDrawn="1"/>
          </p:nvSpPr>
          <p:spPr>
            <a:xfrm>
              <a:off x="1680330" y="1521576"/>
              <a:ext cx="171191" cy="169111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C6841ED-7B55-CF4E-ABFA-ED81373BDAB9}"/>
                </a:ext>
              </a:extLst>
            </p:cNvPr>
            <p:cNvSpPr/>
            <p:nvPr userDrawn="1"/>
          </p:nvSpPr>
          <p:spPr>
            <a:xfrm>
              <a:off x="1890616" y="1521575"/>
              <a:ext cx="171191" cy="169111"/>
            </a:xfrm>
            <a:prstGeom prst="rect">
              <a:avLst/>
            </a:prstGeom>
            <a:solidFill>
              <a:srgbClr val="9539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84D4C609-C9A5-CE4E-A61E-4661694C21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1" y="1798638"/>
            <a:ext cx="10515600" cy="42338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281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429000"/>
          </a:xfrm>
          <a:custGeom>
            <a:avLst/>
            <a:gdLst>
              <a:gd name="connsiteX0" fmla="*/ 0 w 12192000"/>
              <a:gd name="connsiteY0" fmla="*/ 0 h 4076700"/>
              <a:gd name="connsiteX1" fmla="*/ 12192000 w 12192000"/>
              <a:gd name="connsiteY1" fmla="*/ 0 h 4076700"/>
              <a:gd name="connsiteX2" fmla="*/ 12192000 w 12192000"/>
              <a:gd name="connsiteY2" fmla="*/ 4076700 h 4076700"/>
              <a:gd name="connsiteX3" fmla="*/ 0 w 12192000"/>
              <a:gd name="connsiteY3" fmla="*/ 4076700 h 407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076700">
                <a:moveTo>
                  <a:pt x="0" y="0"/>
                </a:moveTo>
                <a:lnTo>
                  <a:pt x="12192000" y="0"/>
                </a:lnTo>
                <a:lnTo>
                  <a:pt x="12192000" y="4076700"/>
                </a:lnTo>
                <a:lnTo>
                  <a:pt x="0" y="40767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5A7FAF03-85F9-4927-848E-34F56DECF29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3270913"/>
            <a:ext cx="12192000" cy="3587087"/>
          </a:xfrm>
          <a:custGeom>
            <a:avLst/>
            <a:gdLst>
              <a:gd name="connsiteX0" fmla="*/ 0 w 12192000"/>
              <a:gd name="connsiteY0" fmla="*/ 0 h 4076700"/>
              <a:gd name="connsiteX1" fmla="*/ 12192000 w 12192000"/>
              <a:gd name="connsiteY1" fmla="*/ 0 h 4076700"/>
              <a:gd name="connsiteX2" fmla="*/ 12192000 w 12192000"/>
              <a:gd name="connsiteY2" fmla="*/ 4076700 h 4076700"/>
              <a:gd name="connsiteX3" fmla="*/ 0 w 12192000"/>
              <a:gd name="connsiteY3" fmla="*/ 4076700 h 407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076700">
                <a:moveTo>
                  <a:pt x="0" y="0"/>
                </a:moveTo>
                <a:lnTo>
                  <a:pt x="12192000" y="0"/>
                </a:lnTo>
                <a:lnTo>
                  <a:pt x="12192000" y="4076700"/>
                </a:lnTo>
                <a:lnTo>
                  <a:pt x="0" y="40767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8462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88C0AFB-D2E9-4659-8F09-B89039768FC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22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F18592-6357-4F43-86E3-6E106AB6A984}"/>
              </a:ext>
            </a:extLst>
          </p:cNvPr>
          <p:cNvSpPr txBox="1"/>
          <p:nvPr userDrawn="1"/>
        </p:nvSpPr>
        <p:spPr>
          <a:xfrm>
            <a:off x="571742" y="145500"/>
            <a:ext cx="13449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200" spc="0" dirty="0" err="1">
                <a:latin typeface="+mj-lt"/>
                <a:cs typeface="Poppins ExtraLight" panose="00000300000000000000" pitchFamily="50" charset="0"/>
              </a:rPr>
              <a:t>Change</a:t>
            </a:r>
            <a:r>
              <a:rPr lang="id-ID" sz="1200" spc="0" dirty="0">
                <a:latin typeface="+mj-lt"/>
                <a:cs typeface="Poppins ExtraLight" panose="00000300000000000000" pitchFamily="50" charset="0"/>
              </a:rPr>
              <a:t> </a:t>
            </a:r>
            <a:r>
              <a:rPr lang="id-ID" sz="1200" spc="0" dirty="0" err="1">
                <a:latin typeface="+mj-lt"/>
                <a:cs typeface="Poppins ExtraLight" panose="00000300000000000000" pitchFamily="50" charset="0"/>
              </a:rPr>
              <a:t>the</a:t>
            </a:r>
            <a:r>
              <a:rPr lang="id-ID" sz="1200" spc="0" dirty="0">
                <a:latin typeface="+mj-lt"/>
                <a:cs typeface="Poppins ExtraLight" panose="00000300000000000000" pitchFamily="50" charset="0"/>
              </a:rPr>
              <a:t> </a:t>
            </a:r>
            <a:r>
              <a:rPr lang="id-ID" sz="1200" b="1" spc="0" dirty="0">
                <a:solidFill>
                  <a:srgbClr val="953993"/>
                </a:solidFill>
                <a:latin typeface="+mj-lt"/>
                <a:cs typeface="Poppins ExtraLight" panose="00000300000000000000" pitchFamily="50" charset="0"/>
              </a:rPr>
              <a:t>SCRIPT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2C6940-B679-2B41-A7FA-279FD63A8B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55515" y="6249555"/>
            <a:ext cx="1173175" cy="47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29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628650" y="1251968"/>
            <a:ext cx="3333750" cy="4882132"/>
          </a:xfrm>
          <a:custGeom>
            <a:avLst/>
            <a:gdLst>
              <a:gd name="connsiteX0" fmla="*/ 0 w 3333750"/>
              <a:gd name="connsiteY0" fmla="*/ 0 h 4882132"/>
              <a:gd name="connsiteX1" fmla="*/ 3333750 w 3333750"/>
              <a:gd name="connsiteY1" fmla="*/ 0 h 4882132"/>
              <a:gd name="connsiteX2" fmla="*/ 3333750 w 3333750"/>
              <a:gd name="connsiteY2" fmla="*/ 4882132 h 4882132"/>
              <a:gd name="connsiteX3" fmla="*/ 0 w 3333750"/>
              <a:gd name="connsiteY3" fmla="*/ 4882132 h 4882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3750" h="4882132">
                <a:moveTo>
                  <a:pt x="0" y="0"/>
                </a:moveTo>
                <a:lnTo>
                  <a:pt x="3333750" y="0"/>
                </a:lnTo>
                <a:lnTo>
                  <a:pt x="3333750" y="4882132"/>
                </a:lnTo>
                <a:lnTo>
                  <a:pt x="0" y="488213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id-ID" dirty="0"/>
          </a:p>
        </p:txBody>
      </p:sp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375FB65A-E437-4742-8E18-05E2C2A098B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67117" y="3429000"/>
            <a:ext cx="3333750" cy="2705100"/>
          </a:xfrm>
          <a:custGeom>
            <a:avLst/>
            <a:gdLst>
              <a:gd name="connsiteX0" fmla="*/ 0 w 3333750"/>
              <a:gd name="connsiteY0" fmla="*/ 0 h 4882132"/>
              <a:gd name="connsiteX1" fmla="*/ 3333750 w 3333750"/>
              <a:gd name="connsiteY1" fmla="*/ 0 h 4882132"/>
              <a:gd name="connsiteX2" fmla="*/ 3333750 w 3333750"/>
              <a:gd name="connsiteY2" fmla="*/ 4882132 h 4882132"/>
              <a:gd name="connsiteX3" fmla="*/ 0 w 3333750"/>
              <a:gd name="connsiteY3" fmla="*/ 4882132 h 4882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3750" h="4882132">
                <a:moveTo>
                  <a:pt x="0" y="0"/>
                </a:moveTo>
                <a:lnTo>
                  <a:pt x="3333750" y="0"/>
                </a:lnTo>
                <a:lnTo>
                  <a:pt x="3333750" y="4882132"/>
                </a:lnTo>
                <a:lnTo>
                  <a:pt x="0" y="488213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id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1765E1-31EC-9148-9FA7-3AE5A86356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55515" y="6249555"/>
            <a:ext cx="1173175" cy="4741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18523F-4F26-6E4E-B57F-F8E4C21A1A26}"/>
              </a:ext>
            </a:extLst>
          </p:cNvPr>
          <p:cNvSpPr txBox="1"/>
          <p:nvPr userDrawn="1"/>
        </p:nvSpPr>
        <p:spPr>
          <a:xfrm>
            <a:off x="571742" y="145500"/>
            <a:ext cx="13449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200" spc="0" dirty="0" err="1">
                <a:latin typeface="+mj-lt"/>
                <a:cs typeface="Poppins ExtraLight" panose="00000300000000000000" pitchFamily="50" charset="0"/>
              </a:rPr>
              <a:t>Change</a:t>
            </a:r>
            <a:r>
              <a:rPr lang="id-ID" sz="1200" spc="0" dirty="0">
                <a:latin typeface="+mj-lt"/>
                <a:cs typeface="Poppins ExtraLight" panose="00000300000000000000" pitchFamily="50" charset="0"/>
              </a:rPr>
              <a:t> </a:t>
            </a:r>
            <a:r>
              <a:rPr lang="id-ID" sz="1200" spc="0" dirty="0" err="1">
                <a:latin typeface="+mj-lt"/>
                <a:cs typeface="Poppins ExtraLight" panose="00000300000000000000" pitchFamily="50" charset="0"/>
              </a:rPr>
              <a:t>the</a:t>
            </a:r>
            <a:r>
              <a:rPr lang="id-ID" sz="1200" spc="0" dirty="0">
                <a:latin typeface="+mj-lt"/>
                <a:cs typeface="Poppins ExtraLight" panose="00000300000000000000" pitchFamily="50" charset="0"/>
              </a:rPr>
              <a:t> </a:t>
            </a:r>
            <a:r>
              <a:rPr lang="id-ID" sz="1200" b="1" spc="0" dirty="0">
                <a:solidFill>
                  <a:srgbClr val="953993"/>
                </a:solidFill>
                <a:latin typeface="+mj-lt"/>
                <a:cs typeface="Poppins ExtraLight" panose="00000300000000000000" pitchFamily="50" charset="0"/>
              </a:rPr>
              <a:t>SCRIPT</a:t>
            </a:r>
          </a:p>
        </p:txBody>
      </p:sp>
    </p:spTree>
    <p:extLst>
      <p:ext uri="{BB962C8B-B14F-4D97-AF65-F5344CB8AC3E}">
        <p14:creationId xmlns:p14="http://schemas.microsoft.com/office/powerpoint/2010/main" val="271303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886450" y="3429000"/>
            <a:ext cx="6305550" cy="3429000"/>
          </a:xfrm>
          <a:custGeom>
            <a:avLst/>
            <a:gdLst>
              <a:gd name="connsiteX0" fmla="*/ 0 w 6305550"/>
              <a:gd name="connsiteY0" fmla="*/ 0 h 4875362"/>
              <a:gd name="connsiteX1" fmla="*/ 6305550 w 6305550"/>
              <a:gd name="connsiteY1" fmla="*/ 0 h 4875362"/>
              <a:gd name="connsiteX2" fmla="*/ 6305550 w 6305550"/>
              <a:gd name="connsiteY2" fmla="*/ 4875362 h 4875362"/>
              <a:gd name="connsiteX3" fmla="*/ 0 w 6305550"/>
              <a:gd name="connsiteY3" fmla="*/ 4875362 h 4875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05550" h="4875362">
                <a:moveTo>
                  <a:pt x="0" y="0"/>
                </a:moveTo>
                <a:lnTo>
                  <a:pt x="6305550" y="0"/>
                </a:lnTo>
                <a:lnTo>
                  <a:pt x="6305550" y="4875362"/>
                </a:lnTo>
                <a:lnTo>
                  <a:pt x="0" y="487536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D8FDFC0A-B5B1-4B6C-AA9A-A0DB5C23BDD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86450" y="0"/>
            <a:ext cx="6305550" cy="3429000"/>
          </a:xfrm>
          <a:custGeom>
            <a:avLst/>
            <a:gdLst>
              <a:gd name="connsiteX0" fmla="*/ 0 w 6305550"/>
              <a:gd name="connsiteY0" fmla="*/ 0 h 4875362"/>
              <a:gd name="connsiteX1" fmla="*/ 6305550 w 6305550"/>
              <a:gd name="connsiteY1" fmla="*/ 0 h 4875362"/>
              <a:gd name="connsiteX2" fmla="*/ 6305550 w 6305550"/>
              <a:gd name="connsiteY2" fmla="*/ 4875362 h 4875362"/>
              <a:gd name="connsiteX3" fmla="*/ 0 w 6305550"/>
              <a:gd name="connsiteY3" fmla="*/ 4875362 h 4875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05550" h="4875362">
                <a:moveTo>
                  <a:pt x="0" y="0"/>
                </a:moveTo>
                <a:lnTo>
                  <a:pt x="6305550" y="0"/>
                </a:lnTo>
                <a:lnTo>
                  <a:pt x="6305550" y="4875362"/>
                </a:lnTo>
                <a:lnTo>
                  <a:pt x="0" y="487536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22E10F-62F8-CC4A-BE71-9DD0F517DC7E}"/>
              </a:ext>
            </a:extLst>
          </p:cNvPr>
          <p:cNvSpPr txBox="1"/>
          <p:nvPr userDrawn="1"/>
        </p:nvSpPr>
        <p:spPr>
          <a:xfrm>
            <a:off x="571742" y="145500"/>
            <a:ext cx="13449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200" spc="0" dirty="0" err="1">
                <a:latin typeface="+mj-lt"/>
                <a:cs typeface="Poppins ExtraLight" panose="00000300000000000000" pitchFamily="50" charset="0"/>
              </a:rPr>
              <a:t>Change</a:t>
            </a:r>
            <a:r>
              <a:rPr lang="id-ID" sz="1200" spc="0" dirty="0">
                <a:latin typeface="+mj-lt"/>
                <a:cs typeface="Poppins ExtraLight" panose="00000300000000000000" pitchFamily="50" charset="0"/>
              </a:rPr>
              <a:t> </a:t>
            </a:r>
            <a:r>
              <a:rPr lang="id-ID" sz="1200" spc="0" dirty="0" err="1">
                <a:latin typeface="+mj-lt"/>
                <a:cs typeface="Poppins ExtraLight" panose="00000300000000000000" pitchFamily="50" charset="0"/>
              </a:rPr>
              <a:t>the</a:t>
            </a:r>
            <a:r>
              <a:rPr lang="id-ID" sz="1200" spc="0" dirty="0">
                <a:latin typeface="+mj-lt"/>
                <a:cs typeface="Poppins ExtraLight" panose="00000300000000000000" pitchFamily="50" charset="0"/>
              </a:rPr>
              <a:t> </a:t>
            </a:r>
            <a:r>
              <a:rPr lang="id-ID" sz="1200" b="1" spc="0" dirty="0">
                <a:solidFill>
                  <a:srgbClr val="953993"/>
                </a:solidFill>
                <a:latin typeface="+mj-lt"/>
                <a:cs typeface="Poppins ExtraLight" panose="00000300000000000000" pitchFamily="50" charset="0"/>
              </a:rPr>
              <a:t>SCRIPT</a:t>
            </a:r>
          </a:p>
        </p:txBody>
      </p:sp>
    </p:spTree>
    <p:extLst>
      <p:ext uri="{BB962C8B-B14F-4D97-AF65-F5344CB8AC3E}">
        <p14:creationId xmlns:p14="http://schemas.microsoft.com/office/powerpoint/2010/main" val="368940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36611" y="3535268"/>
            <a:ext cx="3409950" cy="2557818"/>
          </a:xfrm>
          <a:custGeom>
            <a:avLst/>
            <a:gdLst>
              <a:gd name="connsiteX0" fmla="*/ 0 w 3409950"/>
              <a:gd name="connsiteY0" fmla="*/ 0 h 4667250"/>
              <a:gd name="connsiteX1" fmla="*/ 3409950 w 3409950"/>
              <a:gd name="connsiteY1" fmla="*/ 0 h 4667250"/>
              <a:gd name="connsiteX2" fmla="*/ 3409950 w 3409950"/>
              <a:gd name="connsiteY2" fmla="*/ 4667250 h 4667250"/>
              <a:gd name="connsiteX3" fmla="*/ 0 w 3409950"/>
              <a:gd name="connsiteY3" fmla="*/ 4667250 h 4667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09950" h="4667250">
                <a:moveTo>
                  <a:pt x="0" y="0"/>
                </a:moveTo>
                <a:lnTo>
                  <a:pt x="3409950" y="0"/>
                </a:lnTo>
                <a:lnTo>
                  <a:pt x="3409950" y="4667250"/>
                </a:lnTo>
                <a:lnTo>
                  <a:pt x="0" y="46672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4307568" y="764914"/>
            <a:ext cx="2283732" cy="5328172"/>
          </a:xfrm>
          <a:custGeom>
            <a:avLst/>
            <a:gdLst>
              <a:gd name="connsiteX0" fmla="*/ 0 w 3409950"/>
              <a:gd name="connsiteY0" fmla="*/ 0 h 4667250"/>
              <a:gd name="connsiteX1" fmla="*/ 3409950 w 3409950"/>
              <a:gd name="connsiteY1" fmla="*/ 0 h 4667250"/>
              <a:gd name="connsiteX2" fmla="*/ 3409950 w 3409950"/>
              <a:gd name="connsiteY2" fmla="*/ 4667250 h 4667250"/>
              <a:gd name="connsiteX3" fmla="*/ 0 w 3409950"/>
              <a:gd name="connsiteY3" fmla="*/ 4667250 h 4667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09950" h="4667250">
                <a:moveTo>
                  <a:pt x="0" y="0"/>
                </a:moveTo>
                <a:lnTo>
                  <a:pt x="3409950" y="0"/>
                </a:lnTo>
                <a:lnTo>
                  <a:pt x="3409950" y="4667250"/>
                </a:lnTo>
                <a:lnTo>
                  <a:pt x="0" y="46672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4" name="Picture Placeholder 9">
            <a:extLst>
              <a:ext uri="{FF2B5EF4-FFF2-40B4-BE49-F238E27FC236}">
                <a16:creationId xmlns:a16="http://schemas.microsoft.com/office/drawing/2014/main" id="{88AC0A91-5E43-455C-9B22-D3E6BBD7A35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6611" y="764914"/>
            <a:ext cx="3409950" cy="2557818"/>
          </a:xfrm>
          <a:custGeom>
            <a:avLst/>
            <a:gdLst>
              <a:gd name="connsiteX0" fmla="*/ 0 w 3409950"/>
              <a:gd name="connsiteY0" fmla="*/ 0 h 4667250"/>
              <a:gd name="connsiteX1" fmla="*/ 3409950 w 3409950"/>
              <a:gd name="connsiteY1" fmla="*/ 0 h 4667250"/>
              <a:gd name="connsiteX2" fmla="*/ 3409950 w 3409950"/>
              <a:gd name="connsiteY2" fmla="*/ 4667250 h 4667250"/>
              <a:gd name="connsiteX3" fmla="*/ 0 w 3409950"/>
              <a:gd name="connsiteY3" fmla="*/ 4667250 h 4667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09950" h="4667250">
                <a:moveTo>
                  <a:pt x="0" y="0"/>
                </a:moveTo>
                <a:lnTo>
                  <a:pt x="3409950" y="0"/>
                </a:lnTo>
                <a:lnTo>
                  <a:pt x="3409950" y="4667250"/>
                </a:lnTo>
                <a:lnTo>
                  <a:pt x="0" y="46672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25178D-5F0C-8D4E-865B-942E890F36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55515" y="6249555"/>
            <a:ext cx="1173175" cy="4741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B055B9-EBC3-B84E-AD10-4CF60387FDDC}"/>
              </a:ext>
            </a:extLst>
          </p:cNvPr>
          <p:cNvSpPr txBox="1"/>
          <p:nvPr userDrawn="1"/>
        </p:nvSpPr>
        <p:spPr>
          <a:xfrm>
            <a:off x="571742" y="145500"/>
            <a:ext cx="13449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200" spc="0" dirty="0" err="1">
                <a:latin typeface="+mj-lt"/>
                <a:cs typeface="Poppins ExtraLight" panose="00000300000000000000" pitchFamily="50" charset="0"/>
              </a:rPr>
              <a:t>Change</a:t>
            </a:r>
            <a:r>
              <a:rPr lang="id-ID" sz="1200" spc="0" dirty="0">
                <a:latin typeface="+mj-lt"/>
                <a:cs typeface="Poppins ExtraLight" panose="00000300000000000000" pitchFamily="50" charset="0"/>
              </a:rPr>
              <a:t> </a:t>
            </a:r>
            <a:r>
              <a:rPr lang="id-ID" sz="1200" spc="0" dirty="0" err="1">
                <a:latin typeface="+mj-lt"/>
                <a:cs typeface="Poppins ExtraLight" panose="00000300000000000000" pitchFamily="50" charset="0"/>
              </a:rPr>
              <a:t>the</a:t>
            </a:r>
            <a:r>
              <a:rPr lang="id-ID" sz="1200" spc="0" dirty="0">
                <a:latin typeface="+mj-lt"/>
                <a:cs typeface="Poppins ExtraLight" panose="00000300000000000000" pitchFamily="50" charset="0"/>
              </a:rPr>
              <a:t> </a:t>
            </a:r>
            <a:r>
              <a:rPr lang="id-ID" sz="1200" b="1" spc="0" dirty="0">
                <a:solidFill>
                  <a:srgbClr val="953993"/>
                </a:solidFill>
                <a:latin typeface="+mj-lt"/>
                <a:cs typeface="Poppins ExtraLight" panose="00000300000000000000" pitchFamily="50" charset="0"/>
              </a:rPr>
              <a:t>SCRIPT</a:t>
            </a:r>
          </a:p>
        </p:txBody>
      </p:sp>
    </p:spTree>
    <p:extLst>
      <p:ext uri="{BB962C8B-B14F-4D97-AF65-F5344CB8AC3E}">
        <p14:creationId xmlns:p14="http://schemas.microsoft.com/office/powerpoint/2010/main" val="76119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10200" y="3429000"/>
            <a:ext cx="2228850" cy="2124076"/>
          </a:xfrm>
          <a:custGeom>
            <a:avLst/>
            <a:gdLst>
              <a:gd name="connsiteX0" fmla="*/ 0 w 2228850"/>
              <a:gd name="connsiteY0" fmla="*/ 0 h 4282109"/>
              <a:gd name="connsiteX1" fmla="*/ 2228850 w 2228850"/>
              <a:gd name="connsiteY1" fmla="*/ 0 h 4282109"/>
              <a:gd name="connsiteX2" fmla="*/ 2228850 w 2228850"/>
              <a:gd name="connsiteY2" fmla="*/ 4282109 h 4282109"/>
              <a:gd name="connsiteX3" fmla="*/ 0 w 2228850"/>
              <a:gd name="connsiteY3" fmla="*/ 4282109 h 4282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8850" h="4282109">
                <a:moveTo>
                  <a:pt x="0" y="0"/>
                </a:moveTo>
                <a:lnTo>
                  <a:pt x="2228850" y="0"/>
                </a:lnTo>
                <a:lnTo>
                  <a:pt x="2228850" y="4282109"/>
                </a:lnTo>
                <a:lnTo>
                  <a:pt x="0" y="428210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7829550" y="1270967"/>
            <a:ext cx="4362450" cy="4282109"/>
          </a:xfrm>
          <a:custGeom>
            <a:avLst/>
            <a:gdLst>
              <a:gd name="connsiteX0" fmla="*/ 0 w 2228850"/>
              <a:gd name="connsiteY0" fmla="*/ 0 h 4282109"/>
              <a:gd name="connsiteX1" fmla="*/ 2228850 w 2228850"/>
              <a:gd name="connsiteY1" fmla="*/ 0 h 4282109"/>
              <a:gd name="connsiteX2" fmla="*/ 2228850 w 2228850"/>
              <a:gd name="connsiteY2" fmla="*/ 4282109 h 4282109"/>
              <a:gd name="connsiteX3" fmla="*/ 0 w 2228850"/>
              <a:gd name="connsiteY3" fmla="*/ 4282109 h 4282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8850" h="4282109">
                <a:moveTo>
                  <a:pt x="0" y="0"/>
                </a:moveTo>
                <a:lnTo>
                  <a:pt x="2228850" y="0"/>
                </a:lnTo>
                <a:lnTo>
                  <a:pt x="2228850" y="4282109"/>
                </a:lnTo>
                <a:lnTo>
                  <a:pt x="0" y="428210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4" name="Picture Placeholder 9">
            <a:extLst>
              <a:ext uri="{FF2B5EF4-FFF2-40B4-BE49-F238E27FC236}">
                <a16:creationId xmlns:a16="http://schemas.microsoft.com/office/drawing/2014/main" id="{1CBD4683-99E6-4D3C-AEE8-B57FD26541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410200" y="1304924"/>
            <a:ext cx="2228850" cy="2124076"/>
          </a:xfrm>
          <a:custGeom>
            <a:avLst/>
            <a:gdLst>
              <a:gd name="connsiteX0" fmla="*/ 0 w 2228850"/>
              <a:gd name="connsiteY0" fmla="*/ 0 h 4282109"/>
              <a:gd name="connsiteX1" fmla="*/ 2228850 w 2228850"/>
              <a:gd name="connsiteY1" fmla="*/ 0 h 4282109"/>
              <a:gd name="connsiteX2" fmla="*/ 2228850 w 2228850"/>
              <a:gd name="connsiteY2" fmla="*/ 4282109 h 4282109"/>
              <a:gd name="connsiteX3" fmla="*/ 0 w 2228850"/>
              <a:gd name="connsiteY3" fmla="*/ 4282109 h 4282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8850" h="4282109">
                <a:moveTo>
                  <a:pt x="0" y="0"/>
                </a:moveTo>
                <a:lnTo>
                  <a:pt x="2228850" y="0"/>
                </a:lnTo>
                <a:lnTo>
                  <a:pt x="2228850" y="4282109"/>
                </a:lnTo>
                <a:lnTo>
                  <a:pt x="0" y="428210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87CD7D-F978-2343-A5BD-163C883712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55515" y="6249555"/>
            <a:ext cx="1173175" cy="4741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C7BEBE6-5B5C-374D-A2DD-3F17BD2D79CE}"/>
              </a:ext>
            </a:extLst>
          </p:cNvPr>
          <p:cNvSpPr txBox="1"/>
          <p:nvPr userDrawn="1"/>
        </p:nvSpPr>
        <p:spPr>
          <a:xfrm>
            <a:off x="571742" y="145500"/>
            <a:ext cx="13449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200" spc="0" dirty="0" err="1">
                <a:latin typeface="+mj-lt"/>
                <a:cs typeface="Poppins ExtraLight" panose="00000300000000000000" pitchFamily="50" charset="0"/>
              </a:rPr>
              <a:t>Change</a:t>
            </a:r>
            <a:r>
              <a:rPr lang="id-ID" sz="1200" spc="0" dirty="0">
                <a:latin typeface="+mj-lt"/>
                <a:cs typeface="Poppins ExtraLight" panose="00000300000000000000" pitchFamily="50" charset="0"/>
              </a:rPr>
              <a:t> </a:t>
            </a:r>
            <a:r>
              <a:rPr lang="id-ID" sz="1200" spc="0" dirty="0" err="1">
                <a:latin typeface="+mj-lt"/>
                <a:cs typeface="Poppins ExtraLight" panose="00000300000000000000" pitchFamily="50" charset="0"/>
              </a:rPr>
              <a:t>the</a:t>
            </a:r>
            <a:r>
              <a:rPr lang="id-ID" sz="1200" spc="0" dirty="0">
                <a:latin typeface="+mj-lt"/>
                <a:cs typeface="Poppins ExtraLight" panose="00000300000000000000" pitchFamily="50" charset="0"/>
              </a:rPr>
              <a:t> </a:t>
            </a:r>
            <a:r>
              <a:rPr lang="id-ID" sz="1200" b="1" spc="0" dirty="0">
                <a:solidFill>
                  <a:srgbClr val="953993"/>
                </a:solidFill>
                <a:latin typeface="+mj-lt"/>
                <a:cs typeface="Poppins ExtraLight" panose="00000300000000000000" pitchFamily="50" charset="0"/>
              </a:rPr>
              <a:t>SCRIPT</a:t>
            </a:r>
          </a:p>
        </p:txBody>
      </p:sp>
    </p:spTree>
    <p:extLst>
      <p:ext uri="{BB962C8B-B14F-4D97-AF65-F5344CB8AC3E}">
        <p14:creationId xmlns:p14="http://schemas.microsoft.com/office/powerpoint/2010/main" val="221876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3638550" cy="3429000"/>
          </a:xfrm>
          <a:custGeom>
            <a:avLst/>
            <a:gdLst>
              <a:gd name="connsiteX0" fmla="*/ 0 w 3638550"/>
              <a:gd name="connsiteY0" fmla="*/ 0 h 6858000"/>
              <a:gd name="connsiteX1" fmla="*/ 3638550 w 3638550"/>
              <a:gd name="connsiteY1" fmla="*/ 0 h 6858000"/>
              <a:gd name="connsiteX2" fmla="*/ 3638550 w 3638550"/>
              <a:gd name="connsiteY2" fmla="*/ 6858000 h 6858000"/>
              <a:gd name="connsiteX3" fmla="*/ 0 w 36385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8550" h="6858000">
                <a:moveTo>
                  <a:pt x="0" y="0"/>
                </a:moveTo>
                <a:lnTo>
                  <a:pt x="3638550" y="0"/>
                </a:lnTo>
                <a:lnTo>
                  <a:pt x="3638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D380DF23-5CFD-49FF-BE37-7431D639937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38550" y="3429000"/>
            <a:ext cx="8553450" cy="3429000"/>
          </a:xfrm>
          <a:custGeom>
            <a:avLst/>
            <a:gdLst>
              <a:gd name="connsiteX0" fmla="*/ 0 w 3638550"/>
              <a:gd name="connsiteY0" fmla="*/ 0 h 6858000"/>
              <a:gd name="connsiteX1" fmla="*/ 3638550 w 3638550"/>
              <a:gd name="connsiteY1" fmla="*/ 0 h 6858000"/>
              <a:gd name="connsiteX2" fmla="*/ 3638550 w 3638550"/>
              <a:gd name="connsiteY2" fmla="*/ 6858000 h 6858000"/>
              <a:gd name="connsiteX3" fmla="*/ 0 w 36385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8550" h="6858000">
                <a:moveTo>
                  <a:pt x="0" y="0"/>
                </a:moveTo>
                <a:lnTo>
                  <a:pt x="3638550" y="0"/>
                </a:lnTo>
                <a:lnTo>
                  <a:pt x="3638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5BA007-4852-4B42-9E96-79F3E53F130A}"/>
              </a:ext>
            </a:extLst>
          </p:cNvPr>
          <p:cNvSpPr txBox="1"/>
          <p:nvPr userDrawn="1"/>
        </p:nvSpPr>
        <p:spPr>
          <a:xfrm>
            <a:off x="571742" y="145500"/>
            <a:ext cx="13449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200" spc="0" dirty="0" err="1">
                <a:latin typeface="+mj-lt"/>
                <a:cs typeface="Poppins ExtraLight" panose="00000300000000000000" pitchFamily="50" charset="0"/>
              </a:rPr>
              <a:t>Change</a:t>
            </a:r>
            <a:r>
              <a:rPr lang="id-ID" sz="1200" spc="0" dirty="0">
                <a:latin typeface="+mj-lt"/>
                <a:cs typeface="Poppins ExtraLight" panose="00000300000000000000" pitchFamily="50" charset="0"/>
              </a:rPr>
              <a:t> </a:t>
            </a:r>
            <a:r>
              <a:rPr lang="id-ID" sz="1200" spc="0" dirty="0" err="1">
                <a:latin typeface="+mj-lt"/>
                <a:cs typeface="Poppins ExtraLight" panose="00000300000000000000" pitchFamily="50" charset="0"/>
              </a:rPr>
              <a:t>the</a:t>
            </a:r>
            <a:r>
              <a:rPr lang="id-ID" sz="1200" spc="0" dirty="0">
                <a:latin typeface="+mj-lt"/>
                <a:cs typeface="Poppins ExtraLight" panose="00000300000000000000" pitchFamily="50" charset="0"/>
              </a:rPr>
              <a:t> </a:t>
            </a:r>
            <a:r>
              <a:rPr lang="id-ID" sz="1200" b="1" spc="0" dirty="0">
                <a:solidFill>
                  <a:srgbClr val="953993"/>
                </a:solidFill>
                <a:latin typeface="+mj-lt"/>
                <a:cs typeface="Poppins ExtraLight" panose="00000300000000000000" pitchFamily="50" charset="0"/>
              </a:rPr>
              <a:t>SCRIPT</a:t>
            </a:r>
          </a:p>
        </p:txBody>
      </p:sp>
    </p:spTree>
    <p:extLst>
      <p:ext uri="{BB962C8B-B14F-4D97-AF65-F5344CB8AC3E}">
        <p14:creationId xmlns:p14="http://schemas.microsoft.com/office/powerpoint/2010/main" val="418827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3429000"/>
          </a:xfrm>
          <a:custGeom>
            <a:avLst/>
            <a:gdLst>
              <a:gd name="connsiteX0" fmla="*/ 0 w 12192000"/>
              <a:gd name="connsiteY0" fmla="*/ 0 h 4310743"/>
              <a:gd name="connsiteX1" fmla="*/ 12192000 w 12192000"/>
              <a:gd name="connsiteY1" fmla="*/ 0 h 4310743"/>
              <a:gd name="connsiteX2" fmla="*/ 12192000 w 12192000"/>
              <a:gd name="connsiteY2" fmla="*/ 4310743 h 4310743"/>
              <a:gd name="connsiteX3" fmla="*/ 0 w 12192000"/>
              <a:gd name="connsiteY3" fmla="*/ 4310743 h 4310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310743">
                <a:moveTo>
                  <a:pt x="0" y="0"/>
                </a:moveTo>
                <a:lnTo>
                  <a:pt x="12192000" y="0"/>
                </a:lnTo>
                <a:lnTo>
                  <a:pt x="12192000" y="4310743"/>
                </a:lnTo>
                <a:lnTo>
                  <a:pt x="0" y="431074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03BC00-AF9B-874C-8D5E-6BBE9437C16C}"/>
              </a:ext>
            </a:extLst>
          </p:cNvPr>
          <p:cNvSpPr txBox="1"/>
          <p:nvPr userDrawn="1"/>
        </p:nvSpPr>
        <p:spPr>
          <a:xfrm>
            <a:off x="704089" y="6389890"/>
            <a:ext cx="13449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200" spc="0" dirty="0" err="1">
                <a:latin typeface="+mj-lt"/>
                <a:cs typeface="Poppins ExtraLight" panose="00000300000000000000" pitchFamily="50" charset="0"/>
              </a:rPr>
              <a:t>Change</a:t>
            </a:r>
            <a:r>
              <a:rPr lang="id-ID" sz="1200" spc="0" dirty="0">
                <a:latin typeface="+mj-lt"/>
                <a:cs typeface="Poppins ExtraLight" panose="00000300000000000000" pitchFamily="50" charset="0"/>
              </a:rPr>
              <a:t> </a:t>
            </a:r>
            <a:r>
              <a:rPr lang="id-ID" sz="1200" spc="0" dirty="0" err="1">
                <a:latin typeface="+mj-lt"/>
                <a:cs typeface="Poppins ExtraLight" panose="00000300000000000000" pitchFamily="50" charset="0"/>
              </a:rPr>
              <a:t>the</a:t>
            </a:r>
            <a:r>
              <a:rPr lang="id-ID" sz="1200" spc="0" dirty="0">
                <a:latin typeface="+mj-lt"/>
                <a:cs typeface="Poppins ExtraLight" panose="00000300000000000000" pitchFamily="50" charset="0"/>
              </a:rPr>
              <a:t> </a:t>
            </a:r>
            <a:r>
              <a:rPr lang="id-ID" sz="1200" b="1" spc="0" dirty="0">
                <a:solidFill>
                  <a:srgbClr val="953993"/>
                </a:solidFill>
                <a:latin typeface="+mj-lt"/>
                <a:cs typeface="Poppins ExtraLight" panose="00000300000000000000" pitchFamily="50" charset="0"/>
              </a:rPr>
              <a:t>SCRIPT</a:t>
            </a:r>
          </a:p>
        </p:txBody>
      </p:sp>
    </p:spTree>
    <p:extLst>
      <p:ext uri="{BB962C8B-B14F-4D97-AF65-F5344CB8AC3E}">
        <p14:creationId xmlns:p14="http://schemas.microsoft.com/office/powerpoint/2010/main" val="184855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3117271"/>
            <a:ext cx="3200400" cy="3740729"/>
          </a:xfrm>
          <a:custGeom>
            <a:avLst/>
            <a:gdLst>
              <a:gd name="connsiteX0" fmla="*/ 0 w 3200400"/>
              <a:gd name="connsiteY0" fmla="*/ 0 h 3740729"/>
              <a:gd name="connsiteX1" fmla="*/ 3200400 w 3200400"/>
              <a:gd name="connsiteY1" fmla="*/ 0 h 3740729"/>
              <a:gd name="connsiteX2" fmla="*/ 3200400 w 3200400"/>
              <a:gd name="connsiteY2" fmla="*/ 3740729 h 3740729"/>
              <a:gd name="connsiteX3" fmla="*/ 0 w 3200400"/>
              <a:gd name="connsiteY3" fmla="*/ 3740729 h 3740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0400" h="3740729">
                <a:moveTo>
                  <a:pt x="0" y="0"/>
                </a:moveTo>
                <a:lnTo>
                  <a:pt x="3200400" y="0"/>
                </a:lnTo>
                <a:lnTo>
                  <a:pt x="3200400" y="3740729"/>
                </a:lnTo>
                <a:lnTo>
                  <a:pt x="0" y="374072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8991600" y="0"/>
            <a:ext cx="3200400" cy="3740729"/>
          </a:xfrm>
          <a:custGeom>
            <a:avLst/>
            <a:gdLst>
              <a:gd name="connsiteX0" fmla="*/ 0 w 3200400"/>
              <a:gd name="connsiteY0" fmla="*/ 0 h 3740729"/>
              <a:gd name="connsiteX1" fmla="*/ 3200400 w 3200400"/>
              <a:gd name="connsiteY1" fmla="*/ 0 h 3740729"/>
              <a:gd name="connsiteX2" fmla="*/ 3200400 w 3200400"/>
              <a:gd name="connsiteY2" fmla="*/ 3740729 h 3740729"/>
              <a:gd name="connsiteX3" fmla="*/ 0 w 3200400"/>
              <a:gd name="connsiteY3" fmla="*/ 3740729 h 3740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0400" h="3740729">
                <a:moveTo>
                  <a:pt x="0" y="0"/>
                </a:moveTo>
                <a:lnTo>
                  <a:pt x="3200400" y="0"/>
                </a:lnTo>
                <a:lnTo>
                  <a:pt x="3200400" y="3740729"/>
                </a:lnTo>
                <a:lnTo>
                  <a:pt x="0" y="374072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4" name="Picture Placeholder 11">
            <a:extLst>
              <a:ext uri="{FF2B5EF4-FFF2-40B4-BE49-F238E27FC236}">
                <a16:creationId xmlns:a16="http://schemas.microsoft.com/office/drawing/2014/main" id="{EAB740C7-E443-4896-9C27-B2D0FCECDF6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3200400" cy="3117271"/>
          </a:xfrm>
          <a:custGeom>
            <a:avLst/>
            <a:gdLst>
              <a:gd name="connsiteX0" fmla="*/ 0 w 3200400"/>
              <a:gd name="connsiteY0" fmla="*/ 0 h 3740729"/>
              <a:gd name="connsiteX1" fmla="*/ 3200400 w 3200400"/>
              <a:gd name="connsiteY1" fmla="*/ 0 h 3740729"/>
              <a:gd name="connsiteX2" fmla="*/ 3200400 w 3200400"/>
              <a:gd name="connsiteY2" fmla="*/ 3740729 h 3740729"/>
              <a:gd name="connsiteX3" fmla="*/ 0 w 3200400"/>
              <a:gd name="connsiteY3" fmla="*/ 3740729 h 3740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0400" h="3740729">
                <a:moveTo>
                  <a:pt x="0" y="0"/>
                </a:moveTo>
                <a:lnTo>
                  <a:pt x="3200400" y="0"/>
                </a:lnTo>
                <a:lnTo>
                  <a:pt x="3200400" y="3740729"/>
                </a:lnTo>
                <a:lnTo>
                  <a:pt x="0" y="374072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6B07E5-73E6-B941-AC2F-047C7927E8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55515" y="6249555"/>
            <a:ext cx="1173175" cy="47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45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1564DD-9F72-4DE2-A42E-1DA21A0AC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AA4375-2A81-47BA-B3F1-516FB73E51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EFAF71-9338-4A62-9902-181242B638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62FDF0-3482-4F49-BCAF-5F1BCE03BABE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6D3B9C-27BE-4FAE-AC01-6EBCFFD66F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B7719-8359-4322-9EFF-30198C4A07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0C9A78-6A10-43E2-9EFB-222B8F41617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6FFCAD-3084-394C-A12A-7A6592BBB38E}"/>
              </a:ext>
            </a:extLst>
          </p:cNvPr>
          <p:cNvSpPr/>
          <p:nvPr userDrawn="1"/>
        </p:nvSpPr>
        <p:spPr>
          <a:xfrm>
            <a:off x="11469628" y="145500"/>
            <a:ext cx="474133" cy="474133"/>
          </a:xfrm>
          <a:prstGeom prst="rect">
            <a:avLst/>
          </a:prstGeom>
          <a:solidFill>
            <a:srgbClr val="9539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15A4E1-9C1A-1648-8091-5AAA997BC985}"/>
              </a:ext>
            </a:extLst>
          </p:cNvPr>
          <p:cNvSpPr/>
          <p:nvPr userDrawn="1"/>
        </p:nvSpPr>
        <p:spPr>
          <a:xfrm>
            <a:off x="0" y="6229349"/>
            <a:ext cx="628650" cy="628651"/>
          </a:xfrm>
          <a:prstGeom prst="rect">
            <a:avLst/>
          </a:prstGeom>
          <a:solidFill>
            <a:srgbClr val="9539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76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49" r:id="rId2"/>
    <p:sldLayoutId id="2147483660" r:id="rId3"/>
    <p:sldLayoutId id="2147483662" r:id="rId4"/>
    <p:sldLayoutId id="2147483664" r:id="rId5"/>
    <p:sldLayoutId id="2147483665" r:id="rId6"/>
    <p:sldLayoutId id="2147483667" r:id="rId7"/>
    <p:sldLayoutId id="2147483668" r:id="rId8"/>
    <p:sldLayoutId id="2147483674" r:id="rId9"/>
    <p:sldLayoutId id="2147483676" r:id="rId10"/>
    <p:sldLayoutId id="214748367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hyperlink" Target="https://portal.ct.gov/DMHAS/Programs-and-Services/Finding-Services/Transportation" TargetMode="External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suicidepreventionlifeline.org/" TargetMode="External"/><Relationship Id="rId5" Type="http://schemas.openxmlformats.org/officeDocument/2006/relationships/hyperlink" Target="https://www.nami.org/help" TargetMode="External"/><Relationship Id="rId10" Type="http://schemas.openxmlformats.org/officeDocument/2006/relationships/image" Target="../media/image20.emf"/><Relationship Id="rId4" Type="http://schemas.openxmlformats.org/officeDocument/2006/relationships/hyperlink" Target="https://www.samhsa.gov/find-help/national-helpline" TargetMode="External"/><Relationship Id="rId9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hyperlink" Target="https://www.thehubct.org/" TargetMode="External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12" Type="http://schemas.openxmlformats.org/officeDocument/2006/relationships/hyperlink" Target="https://www.wctcoalition.org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11" Type="http://schemas.openxmlformats.org/officeDocument/2006/relationships/hyperlink" Target="https://www.apw-ct.org/" TargetMode="External"/><Relationship Id="rId5" Type="http://schemas.openxmlformats.org/officeDocument/2006/relationships/image" Target="../media/image23.png"/><Relationship Id="rId10" Type="http://schemas.openxmlformats.org/officeDocument/2006/relationships/hyperlink" Target="https://amplifyct.org/" TargetMode="External"/><Relationship Id="rId4" Type="http://schemas.openxmlformats.org/officeDocument/2006/relationships/image" Target="../media/image22.png"/><Relationship Id="rId9" Type="http://schemas.openxmlformats.org/officeDocument/2006/relationships/hyperlink" Target="https://www.seracct.org/" TargetMode="External"/><Relationship Id="rId14" Type="http://schemas.openxmlformats.org/officeDocument/2006/relationships/image" Target="../media/image27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36.jpeg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.emf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emf"/><Relationship Id="rId4" Type="http://schemas.openxmlformats.org/officeDocument/2006/relationships/hyperlink" Target="https://www.nsc.org/newsroom/poll-75-of-employers-say-their-workplace-impacted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nsc.org/getmedia/9dc908e1-041a-41c5-a607-c4cef2390973/substance-use-disorders-by-occupation.pdf" TargetMode="External"/><Relationship Id="rId5" Type="http://schemas.openxmlformats.org/officeDocument/2006/relationships/image" Target="../media/image6.emf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nsc.org/getmedia/9dc908e1-041a-41c5-a607-c4cef2390973/substance-use-disorders-by-occupation.pdf" TargetMode="External"/><Relationship Id="rId5" Type="http://schemas.openxmlformats.org/officeDocument/2006/relationships/image" Target="../media/image3.emf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emf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recoveryanswers.org/research-post/1-in-10-americans-report-having-resolved-a-significant-substance-use-problem/" TargetMode="External"/><Relationship Id="rId5" Type="http://schemas.openxmlformats.org/officeDocument/2006/relationships/image" Target="../media/image6.emf"/><Relationship Id="rId4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erson wearing a hard hat and holding a clipboard&#10;&#10;Description automatically generated with low confidence">
            <a:extLst>
              <a:ext uri="{FF2B5EF4-FFF2-40B4-BE49-F238E27FC236}">
                <a16:creationId xmlns:a16="http://schemas.microsoft.com/office/drawing/2014/main" id="{EF71C0B8-43E0-3B4F-B79F-6EB0980FB68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C13D240-4494-4829-98EF-8DB7EDEE913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53993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FE60F1-AC29-A245-90AF-1B58FA95424D}"/>
              </a:ext>
            </a:extLst>
          </p:cNvPr>
          <p:cNvSpPr/>
          <p:nvPr/>
        </p:nvSpPr>
        <p:spPr>
          <a:xfrm>
            <a:off x="9445557" y="5435956"/>
            <a:ext cx="2435158" cy="1482556"/>
          </a:xfrm>
          <a:prstGeom prst="rect">
            <a:avLst/>
          </a:prstGeom>
          <a:solidFill>
            <a:srgbClr val="953993"/>
          </a:solidFill>
          <a:ln>
            <a:solidFill>
              <a:schemeClr val="bg2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AFD9C9-634A-43D3-A58A-15C4FA5B9E5B}"/>
              </a:ext>
            </a:extLst>
          </p:cNvPr>
          <p:cNvSpPr txBox="1"/>
          <p:nvPr/>
        </p:nvSpPr>
        <p:spPr>
          <a:xfrm>
            <a:off x="2921000" y="3907019"/>
            <a:ext cx="635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pc="300" dirty="0">
                <a:solidFill>
                  <a:schemeClr val="bg1"/>
                </a:solidFill>
                <a:latin typeface="+mj-lt"/>
                <a:cs typeface="Poppins Light" panose="00000400000000000000" pitchFamily="50" charset="0"/>
              </a:rPr>
              <a:t>When we prevent substance use and support people in recovery, it has positive impacts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51801-F68A-43CD-A78C-686E09822485}"/>
              </a:ext>
            </a:extLst>
          </p:cNvPr>
          <p:cNvSpPr txBox="1"/>
          <p:nvPr/>
        </p:nvSpPr>
        <p:spPr>
          <a:xfrm>
            <a:off x="2921000" y="2245026"/>
            <a:ext cx="620089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Everyone has a Role in </a:t>
            </a:r>
            <a:r>
              <a:rPr lang="en-US" sz="6600" b="1" spc="-150" dirty="0">
                <a:solidFill>
                  <a:schemeClr val="bg1"/>
                </a:solidFill>
                <a:latin typeface="Arial Black" panose="020B0604020202020204" pitchFamily="34" charset="0"/>
                <a:cs typeface="Arial" panose="020B0604020202020204" pitchFamily="34" charset="0"/>
              </a:rPr>
              <a:t>PREVENTION</a:t>
            </a:r>
            <a:endParaRPr lang="en-US" sz="6600" b="1" spc="-150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203C97-9983-6243-8C03-D88F83190A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9158" y="5773487"/>
            <a:ext cx="18669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19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6B69D43-9A19-4602-A858-8B2A9BFDD1D2}"/>
              </a:ext>
            </a:extLst>
          </p:cNvPr>
          <p:cNvGrpSpPr/>
          <p:nvPr/>
        </p:nvGrpSpPr>
        <p:grpSpPr>
          <a:xfrm>
            <a:off x="7167034" y="764914"/>
            <a:ext cx="4467890" cy="1369442"/>
            <a:chOff x="4064838" y="4522"/>
            <a:chExt cx="4467890" cy="136944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0558191-616F-47CB-93BA-D6CD5E31D4DC}"/>
                </a:ext>
              </a:extLst>
            </p:cNvPr>
            <p:cNvSpPr txBox="1"/>
            <p:nvPr/>
          </p:nvSpPr>
          <p:spPr>
            <a:xfrm>
              <a:off x="4064838" y="4522"/>
              <a:ext cx="446789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3600" dirty="0">
                  <a:latin typeface="Arial" panose="020B0604020202020204" pitchFamily="34" charset="0"/>
                  <a:cs typeface="Arial" panose="020B0604020202020204" pitchFamily="34" charset="0"/>
                </a:rPr>
                <a:t>Important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Resources</a:t>
              </a:r>
              <a:endParaRPr lang="id-ID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3600" b="1" dirty="0">
                  <a:solidFill>
                    <a:srgbClr val="953993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TO FIND HELP</a:t>
              </a:r>
              <a:endParaRPr lang="id-ID" sz="3600" b="1" dirty="0">
                <a:solidFill>
                  <a:srgbClr val="953993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0C5607F-8B8A-4CFD-86A0-3B5B477040F1}"/>
                </a:ext>
              </a:extLst>
            </p:cNvPr>
            <p:cNvSpPr/>
            <p:nvPr/>
          </p:nvSpPr>
          <p:spPr>
            <a:xfrm>
              <a:off x="4099585" y="1204853"/>
              <a:ext cx="171191" cy="16911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D74C918-F1DB-4A8F-A88D-6E3A4C246192}"/>
                </a:ext>
              </a:extLst>
            </p:cNvPr>
            <p:cNvSpPr/>
            <p:nvPr/>
          </p:nvSpPr>
          <p:spPr>
            <a:xfrm>
              <a:off x="4309871" y="1204852"/>
              <a:ext cx="171191" cy="16911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1D21180-DB7B-4851-84D7-FB6B3660BBC8}"/>
                </a:ext>
              </a:extLst>
            </p:cNvPr>
            <p:cNvSpPr/>
            <p:nvPr/>
          </p:nvSpPr>
          <p:spPr>
            <a:xfrm>
              <a:off x="4520650" y="1204853"/>
              <a:ext cx="171191" cy="16911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DA3DFA1-A9C2-48E0-A528-FDB11A087D92}"/>
                </a:ext>
              </a:extLst>
            </p:cNvPr>
            <p:cNvSpPr/>
            <p:nvPr/>
          </p:nvSpPr>
          <p:spPr>
            <a:xfrm>
              <a:off x="4730936" y="1204852"/>
              <a:ext cx="171191" cy="16911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D876B9B-DFF1-4A3F-A089-4843CA236478}"/>
                </a:ext>
              </a:extLst>
            </p:cNvPr>
            <p:cNvSpPr/>
            <p:nvPr/>
          </p:nvSpPr>
          <p:spPr>
            <a:xfrm>
              <a:off x="4941715" y="1204852"/>
              <a:ext cx="171191" cy="169111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79ECC32-A694-49F9-90D6-24D76D220473}"/>
                </a:ext>
              </a:extLst>
            </p:cNvPr>
            <p:cNvSpPr/>
            <p:nvPr/>
          </p:nvSpPr>
          <p:spPr>
            <a:xfrm>
              <a:off x="5152001" y="1204851"/>
              <a:ext cx="171191" cy="169111"/>
            </a:xfrm>
            <a:prstGeom prst="rect">
              <a:avLst/>
            </a:prstGeom>
            <a:solidFill>
              <a:srgbClr val="9539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D974A41A-0105-4EB0-8823-4FC7F181BA88}"/>
              </a:ext>
            </a:extLst>
          </p:cNvPr>
          <p:cNvSpPr/>
          <p:nvPr/>
        </p:nvSpPr>
        <p:spPr>
          <a:xfrm>
            <a:off x="7622846" y="2230053"/>
            <a:ext cx="3932543" cy="3907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dirty="0">
                <a:latin typeface="+mj-lt"/>
                <a:ea typeface="Open Sans Light" panose="020B0306030504020204" pitchFamily="34" charset="0"/>
                <a:cs typeface="Poppins ExtraLight" panose="00000300000000000000" pitchFamily="50" charset="0"/>
                <a:hlinkClick r:id="rId3"/>
              </a:rPr>
              <a:t>Connecticut Department of Mental Health and Addiction Services </a:t>
            </a:r>
            <a:endParaRPr lang="en-US" sz="1600" dirty="0">
              <a:latin typeface="+mj-lt"/>
              <a:ea typeface="Open Sans Light" panose="020B0306030504020204" pitchFamily="34" charset="0"/>
              <a:cs typeface="Poppins ExtraLight" panose="00000300000000000000" pitchFamily="50" charset="0"/>
            </a:endParaRPr>
          </a:p>
          <a:p>
            <a:pPr>
              <a:lnSpc>
                <a:spcPct val="130000"/>
              </a:lnSpc>
            </a:pPr>
            <a:r>
              <a:rPr lang="en-US" sz="1600" b="1" dirty="0">
                <a:latin typeface="+mj-lt"/>
                <a:ea typeface="Open Sans Light" panose="020B0306030504020204" pitchFamily="34" charset="0"/>
                <a:cs typeface="Poppins ExtraLight" panose="00000300000000000000" pitchFamily="50" charset="0"/>
              </a:rPr>
              <a:t>(800) 563-4086</a:t>
            </a:r>
          </a:p>
          <a:p>
            <a:pPr>
              <a:lnSpc>
                <a:spcPct val="130000"/>
              </a:lnSpc>
            </a:pPr>
            <a:endParaRPr lang="en-US" sz="1600" dirty="0">
              <a:latin typeface="+mj-lt"/>
              <a:ea typeface="Open Sans Light" panose="020B0306030504020204" pitchFamily="34" charset="0"/>
              <a:cs typeface="Poppins ExtraLight" panose="00000300000000000000" pitchFamily="50" charset="0"/>
            </a:endParaRPr>
          </a:p>
          <a:p>
            <a:pPr>
              <a:lnSpc>
                <a:spcPct val="130000"/>
              </a:lnSpc>
            </a:pPr>
            <a:r>
              <a:rPr lang="en-US" sz="1600" dirty="0">
                <a:latin typeface="+mj-lt"/>
                <a:ea typeface="Open Sans Light" panose="020B0306030504020204" pitchFamily="34" charset="0"/>
                <a:cs typeface="Poppins ExtraLight" panose="00000300000000000000" pitchFamily="50" charset="0"/>
                <a:hlinkClick r:id="rId4"/>
              </a:rPr>
              <a:t>SAMHSA's National Helpline</a:t>
            </a:r>
            <a:endParaRPr lang="en-US" sz="1600" dirty="0">
              <a:latin typeface="+mj-lt"/>
              <a:ea typeface="Open Sans Light" panose="020B0306030504020204" pitchFamily="34" charset="0"/>
              <a:cs typeface="Poppins ExtraLight" panose="00000300000000000000" pitchFamily="50" charset="0"/>
            </a:endParaRPr>
          </a:p>
          <a:p>
            <a:pPr>
              <a:lnSpc>
                <a:spcPct val="130000"/>
              </a:lnSpc>
            </a:pPr>
            <a:r>
              <a:rPr lang="en-US" sz="1600" b="1" dirty="0">
                <a:latin typeface="+mj-lt"/>
                <a:ea typeface="Open Sans Light" panose="020B0306030504020204" pitchFamily="34" charset="0"/>
                <a:cs typeface="Poppins ExtraLight" panose="00000300000000000000" pitchFamily="50" charset="0"/>
              </a:rPr>
              <a:t>1-800-662-HELP (4357)</a:t>
            </a:r>
          </a:p>
          <a:p>
            <a:pPr>
              <a:lnSpc>
                <a:spcPct val="130000"/>
              </a:lnSpc>
            </a:pPr>
            <a:endParaRPr lang="en-US" sz="1600" dirty="0">
              <a:latin typeface="+mj-lt"/>
              <a:ea typeface="Open Sans Light" panose="020B0306030504020204" pitchFamily="34" charset="0"/>
              <a:cs typeface="Poppins ExtraLight" panose="00000300000000000000" pitchFamily="50" charset="0"/>
            </a:endParaRPr>
          </a:p>
          <a:p>
            <a:pPr>
              <a:lnSpc>
                <a:spcPct val="130000"/>
              </a:lnSpc>
            </a:pPr>
            <a:r>
              <a:rPr lang="en-US" sz="1600" dirty="0">
                <a:latin typeface="+mj-lt"/>
                <a:ea typeface="Open Sans Light" panose="020B0306030504020204" pitchFamily="34" charset="0"/>
                <a:cs typeface="Poppins ExtraLight" panose="00000300000000000000" pitchFamily="50" charset="0"/>
                <a:hlinkClick r:id="rId5"/>
              </a:rPr>
              <a:t>National Alliance on Mental Illness </a:t>
            </a:r>
            <a:r>
              <a:rPr lang="en-US" sz="1600" dirty="0" err="1">
                <a:latin typeface="+mj-lt"/>
                <a:ea typeface="Open Sans Light" panose="020B0306030504020204" pitchFamily="34" charset="0"/>
                <a:cs typeface="Poppins ExtraLight" panose="00000300000000000000" pitchFamily="50" charset="0"/>
                <a:hlinkClick r:id="rId5"/>
              </a:rPr>
              <a:t>HelpLine</a:t>
            </a:r>
            <a:endParaRPr lang="en-US" sz="1600" dirty="0">
              <a:latin typeface="+mj-lt"/>
              <a:ea typeface="Open Sans Light" panose="020B0306030504020204" pitchFamily="34" charset="0"/>
              <a:cs typeface="Poppins ExtraLight" panose="00000300000000000000" pitchFamily="50" charset="0"/>
            </a:endParaRPr>
          </a:p>
          <a:p>
            <a:pPr>
              <a:lnSpc>
                <a:spcPct val="130000"/>
              </a:lnSpc>
            </a:pPr>
            <a:r>
              <a:rPr lang="en-US" sz="1600" b="1" dirty="0">
                <a:latin typeface="+mj-lt"/>
                <a:ea typeface="Open Sans Light" panose="020B0306030504020204" pitchFamily="34" charset="0"/>
                <a:cs typeface="Poppins ExtraLight" panose="00000300000000000000" pitchFamily="50" charset="0"/>
              </a:rPr>
              <a:t>(800)-950-NAMI (6264)</a:t>
            </a:r>
          </a:p>
          <a:p>
            <a:pPr>
              <a:lnSpc>
                <a:spcPct val="130000"/>
              </a:lnSpc>
            </a:pPr>
            <a:endParaRPr lang="en-US" sz="1600" dirty="0">
              <a:latin typeface="+mj-lt"/>
              <a:ea typeface="Open Sans Light" panose="020B0306030504020204" pitchFamily="34" charset="0"/>
              <a:cs typeface="Poppins ExtraLight" panose="00000300000000000000" pitchFamily="50" charset="0"/>
            </a:endParaRPr>
          </a:p>
          <a:p>
            <a:pPr>
              <a:lnSpc>
                <a:spcPct val="130000"/>
              </a:lnSpc>
            </a:pPr>
            <a:r>
              <a:rPr lang="en-US" sz="1600" dirty="0">
                <a:latin typeface="+mj-lt"/>
                <a:ea typeface="Open Sans Light" panose="020B0306030504020204" pitchFamily="34" charset="0"/>
                <a:cs typeface="Poppins ExtraLight" panose="00000300000000000000" pitchFamily="50" charset="0"/>
                <a:hlinkClick r:id="rId6"/>
              </a:rPr>
              <a:t>National Suicide Prevention Lifeline</a:t>
            </a:r>
            <a:endParaRPr lang="en-US" sz="1600" dirty="0">
              <a:latin typeface="+mj-lt"/>
              <a:ea typeface="Open Sans Light" panose="020B0306030504020204" pitchFamily="34" charset="0"/>
              <a:cs typeface="Poppins ExtraLight" panose="00000300000000000000" pitchFamily="50" charset="0"/>
            </a:endParaRPr>
          </a:p>
          <a:p>
            <a:pPr>
              <a:lnSpc>
                <a:spcPct val="130000"/>
              </a:lnSpc>
            </a:pPr>
            <a:r>
              <a:rPr lang="en-US" sz="1600" b="1" dirty="0">
                <a:latin typeface="+mj-lt"/>
                <a:ea typeface="Open Sans Light" panose="020B0306030504020204" pitchFamily="34" charset="0"/>
                <a:cs typeface="Poppins ExtraLight" panose="00000300000000000000" pitchFamily="50" charset="0"/>
              </a:rPr>
              <a:t>(800) 273-TALK (8255)</a:t>
            </a:r>
            <a:endParaRPr lang="en-US" sz="1600" b="1" i="1" dirty="0">
              <a:latin typeface="+mj-lt"/>
              <a:ea typeface="Open Sans Light" panose="020B0306030504020204" pitchFamily="34" charset="0"/>
              <a:cs typeface="Poppins ExtraLight" panose="00000300000000000000" pitchFamily="50" charset="0"/>
            </a:endParaRPr>
          </a:p>
        </p:txBody>
      </p:sp>
      <p:pic>
        <p:nvPicPr>
          <p:cNvPr id="22" name="Picture Placeholder 21" descr="A picture containing ground, outdoor, person, person&#10;&#10;Description automatically generated">
            <a:extLst>
              <a:ext uri="{FF2B5EF4-FFF2-40B4-BE49-F238E27FC236}">
                <a16:creationId xmlns:a16="http://schemas.microsoft.com/office/drawing/2014/main" id="{322CC6FA-8570-0C45-B8C3-2967BE9301F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1" r="5561"/>
          <a:stretch>
            <a:fillRect/>
          </a:stretch>
        </p:blipFill>
        <p:spPr/>
      </p:pic>
      <p:pic>
        <p:nvPicPr>
          <p:cNvPr id="38" name="Picture Placeholder 3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9E0D733-51D0-E04F-8C94-B29E157F2ED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1" r="5451"/>
          <a:stretch>
            <a:fillRect/>
          </a:stretch>
        </p:blipFill>
        <p:spPr/>
      </p:pic>
      <p:pic>
        <p:nvPicPr>
          <p:cNvPr id="35" name="Picture Placeholder 34" descr="A group of people standing in a room&#10;&#10;Description automatically generated with medium confidence">
            <a:extLst>
              <a:ext uri="{FF2B5EF4-FFF2-40B4-BE49-F238E27FC236}">
                <a16:creationId xmlns:a16="http://schemas.microsoft.com/office/drawing/2014/main" id="{050CA1D4-996F-154B-BF53-166A7381528A}"/>
              </a:ext>
            </a:extLst>
          </p:cNvPr>
          <p:cNvPicPr>
            <a:picLocks noGrp="1"/>
          </p:cNvPicPr>
          <p:nvPr>
            <p:ph type="pic" sz="quarter" idx="11"/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3" r="54001"/>
          <a:stretch/>
        </p:blipFill>
        <p:spPr>
          <a:xfrm>
            <a:off x="4307568" y="764914"/>
            <a:ext cx="2286000" cy="5328172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1B5581-804D-EB44-8FA4-A6357BA568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05446" y="2369961"/>
            <a:ext cx="309468" cy="30946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D6CBEF2-07A2-FE4E-9DFE-F2AFFFB558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01781" y="3631859"/>
            <a:ext cx="309468" cy="30946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5E98009-FDC1-9F46-B954-9834BBD156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01781" y="4601071"/>
            <a:ext cx="309468" cy="30946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D548D45-69CE-2E47-808F-94DA2A8DE4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01781" y="5570283"/>
            <a:ext cx="309468" cy="30946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80D29AEE-E3E7-D84B-BDFF-EB5C0ECB1BF0}"/>
              </a:ext>
            </a:extLst>
          </p:cNvPr>
          <p:cNvSpPr/>
          <p:nvPr/>
        </p:nvSpPr>
        <p:spPr>
          <a:xfrm>
            <a:off x="636611" y="764914"/>
            <a:ext cx="3409950" cy="2557818"/>
          </a:xfrm>
          <a:prstGeom prst="rect">
            <a:avLst/>
          </a:prstGeom>
          <a:solidFill>
            <a:srgbClr val="953993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7D5071E-7CE6-7149-9E85-37901E9BE88B}"/>
              </a:ext>
            </a:extLst>
          </p:cNvPr>
          <p:cNvSpPr/>
          <p:nvPr/>
        </p:nvSpPr>
        <p:spPr>
          <a:xfrm>
            <a:off x="4296435" y="764914"/>
            <a:ext cx="2288055" cy="5328171"/>
          </a:xfrm>
          <a:prstGeom prst="rect">
            <a:avLst/>
          </a:prstGeom>
          <a:solidFill>
            <a:srgbClr val="953993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F09E804-9349-6D4E-B00F-9F56CBDB80AF}"/>
              </a:ext>
            </a:extLst>
          </p:cNvPr>
          <p:cNvSpPr/>
          <p:nvPr/>
        </p:nvSpPr>
        <p:spPr>
          <a:xfrm>
            <a:off x="636611" y="3541454"/>
            <a:ext cx="3409950" cy="2557818"/>
          </a:xfrm>
          <a:prstGeom prst="rect">
            <a:avLst/>
          </a:prstGeom>
          <a:solidFill>
            <a:srgbClr val="953993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5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91AC02DC-09AC-0F48-B371-C5CDDDB01760}"/>
              </a:ext>
            </a:extLst>
          </p:cNvPr>
          <p:cNvSpPr/>
          <p:nvPr/>
        </p:nvSpPr>
        <p:spPr>
          <a:xfrm>
            <a:off x="4284399" y="4692315"/>
            <a:ext cx="7418605" cy="6532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5E572B9-7E9B-A14D-BDC3-BE902DDCEE04}"/>
              </a:ext>
            </a:extLst>
          </p:cNvPr>
          <p:cNvSpPr/>
          <p:nvPr/>
        </p:nvSpPr>
        <p:spPr>
          <a:xfrm>
            <a:off x="4284399" y="3042322"/>
            <a:ext cx="7418605" cy="6532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Placeholder 13" descr="A person holding a phone&#10;&#10;Description automatically generated with low confidence">
            <a:extLst>
              <a:ext uri="{FF2B5EF4-FFF2-40B4-BE49-F238E27FC236}">
                <a16:creationId xmlns:a16="http://schemas.microsoft.com/office/drawing/2014/main" id="{85F6DEB6-049D-4EB7-A406-DC767DE2264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6" r="27236"/>
          <a:stretch>
            <a:fillRect/>
          </a:stretch>
        </p:blipFill>
        <p:spPr/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F6CF9E8-B03D-4C5A-89CD-F5A193E84BE8}"/>
              </a:ext>
            </a:extLst>
          </p:cNvPr>
          <p:cNvGrpSpPr/>
          <p:nvPr/>
        </p:nvGrpSpPr>
        <p:grpSpPr>
          <a:xfrm>
            <a:off x="4249652" y="764914"/>
            <a:ext cx="4467890" cy="1369442"/>
            <a:chOff x="4064838" y="4522"/>
            <a:chExt cx="4467890" cy="136944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3213410-08B5-49D4-841C-72712892D4BA}"/>
                </a:ext>
              </a:extLst>
            </p:cNvPr>
            <p:cNvSpPr txBox="1"/>
            <p:nvPr/>
          </p:nvSpPr>
          <p:spPr>
            <a:xfrm>
              <a:off x="4064838" y="4522"/>
              <a:ext cx="446789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3600" dirty="0">
                  <a:latin typeface="Arial" panose="020B0604020202020204" pitchFamily="34" charset="0"/>
                  <a:cs typeface="Arial" panose="020B0604020202020204" pitchFamily="34" charset="0"/>
                </a:rPr>
                <a:t>Important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Resources</a:t>
              </a:r>
              <a:endParaRPr lang="id-ID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3600" b="1" dirty="0">
                  <a:solidFill>
                    <a:srgbClr val="953993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TO FIND HELP</a:t>
              </a:r>
              <a:endParaRPr lang="id-ID" sz="3600" b="1" dirty="0">
                <a:solidFill>
                  <a:srgbClr val="953993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9D70867-0049-47FB-9E46-415DFC622D56}"/>
                </a:ext>
              </a:extLst>
            </p:cNvPr>
            <p:cNvSpPr/>
            <p:nvPr/>
          </p:nvSpPr>
          <p:spPr>
            <a:xfrm>
              <a:off x="4099585" y="1204853"/>
              <a:ext cx="171191" cy="16911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12ED3F0-4CF7-4D8A-B064-62F3858CF6A2}"/>
                </a:ext>
              </a:extLst>
            </p:cNvPr>
            <p:cNvSpPr/>
            <p:nvPr/>
          </p:nvSpPr>
          <p:spPr>
            <a:xfrm>
              <a:off x="4309871" y="1204852"/>
              <a:ext cx="171191" cy="16911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D5CF41C-9544-4A2D-BA05-E2CABF4B6592}"/>
                </a:ext>
              </a:extLst>
            </p:cNvPr>
            <p:cNvSpPr/>
            <p:nvPr/>
          </p:nvSpPr>
          <p:spPr>
            <a:xfrm>
              <a:off x="4520650" y="1204853"/>
              <a:ext cx="171191" cy="16911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29B2E69-B6FC-4E5B-9FB0-2B9527924CF9}"/>
                </a:ext>
              </a:extLst>
            </p:cNvPr>
            <p:cNvSpPr/>
            <p:nvPr/>
          </p:nvSpPr>
          <p:spPr>
            <a:xfrm>
              <a:off x="4730936" y="1204852"/>
              <a:ext cx="171191" cy="16911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7095791-238C-485F-9741-6DCB2761AECB}"/>
                </a:ext>
              </a:extLst>
            </p:cNvPr>
            <p:cNvSpPr/>
            <p:nvPr/>
          </p:nvSpPr>
          <p:spPr>
            <a:xfrm>
              <a:off x="4941715" y="1204852"/>
              <a:ext cx="171191" cy="169111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76FC4C8-3F22-4208-8346-41B6B5D2C2DF}"/>
                </a:ext>
              </a:extLst>
            </p:cNvPr>
            <p:cNvSpPr/>
            <p:nvPr/>
          </p:nvSpPr>
          <p:spPr>
            <a:xfrm>
              <a:off x="5152001" y="1204851"/>
              <a:ext cx="171191" cy="169111"/>
            </a:xfrm>
            <a:prstGeom prst="rect">
              <a:avLst/>
            </a:prstGeom>
            <a:solidFill>
              <a:srgbClr val="9539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A604DE0C-4A9E-46E3-89A6-D62BC38C54B3}"/>
              </a:ext>
            </a:extLst>
          </p:cNvPr>
          <p:cNvSpPr/>
          <p:nvPr/>
        </p:nvSpPr>
        <p:spPr>
          <a:xfrm>
            <a:off x="628650" y="1251969"/>
            <a:ext cx="3333750" cy="4882132"/>
          </a:xfrm>
          <a:prstGeom prst="rect">
            <a:avLst/>
          </a:prstGeom>
          <a:solidFill>
            <a:srgbClr val="953993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BCA99AA-06F8-2040-BF3F-D351B49F45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5876" y="2239653"/>
            <a:ext cx="1206886" cy="658932"/>
          </a:xfrm>
          <a:prstGeom prst="rect">
            <a:avLst/>
          </a:prstGeom>
        </p:spPr>
      </p:pic>
      <p:pic>
        <p:nvPicPr>
          <p:cNvPr id="1032" name="Picture 8" descr="Amplify Logo">
            <a:extLst>
              <a:ext uri="{FF2B5EF4-FFF2-40B4-BE49-F238E27FC236}">
                <a16:creationId xmlns:a16="http://schemas.microsoft.com/office/drawing/2014/main" id="{E598198E-B788-5E4E-8AA6-48797C3C3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464" y="3212741"/>
            <a:ext cx="1172047" cy="31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lliance for Prevention and Wellness">
            <a:extLst>
              <a:ext uri="{FF2B5EF4-FFF2-40B4-BE49-F238E27FC236}">
                <a16:creationId xmlns:a16="http://schemas.microsoft.com/office/drawing/2014/main" id="{ACE5071D-8635-C84C-B713-4132FACF4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781" y="3959416"/>
            <a:ext cx="1290875" cy="52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BD9E7A25-8E99-C24F-9538-FA4827B9E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219" y="4743599"/>
            <a:ext cx="527001" cy="53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C71C4A6B-EBCA-BA46-8CF9-E8DB9A9ED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748" y="5511211"/>
            <a:ext cx="1543478" cy="68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8D1C0CC-B69E-B040-B77E-CD48F15D0995}"/>
              </a:ext>
            </a:extLst>
          </p:cNvPr>
          <p:cNvSpPr txBox="1"/>
          <p:nvPr/>
        </p:nvSpPr>
        <p:spPr>
          <a:xfrm>
            <a:off x="6339914" y="2308894"/>
            <a:ext cx="4426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ea typeface="Open Sans Light" panose="020B0306030504020204" pitchFamily="34" charset="0"/>
                <a:cs typeface="Poppins ExtraLight" panose="00000300000000000000" pitchFamily="50" charset="0"/>
                <a:hlinkClick r:id="rId9"/>
              </a:rPr>
              <a:t>Supporting and Engaging Resources for Action and Change</a:t>
            </a:r>
            <a:endParaRPr lang="en-US" sz="1400" dirty="0"/>
          </a:p>
          <a:p>
            <a:r>
              <a:rPr lang="en-US" sz="1400" dirty="0"/>
              <a:t>Eastern CT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FED844C-B51C-CA4D-A800-87A3E137587C}"/>
              </a:ext>
            </a:extLst>
          </p:cNvPr>
          <p:cNvSpPr txBox="1"/>
          <p:nvPr/>
        </p:nvSpPr>
        <p:spPr>
          <a:xfrm>
            <a:off x="6339914" y="3104785"/>
            <a:ext cx="4426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ea typeface="Open Sans Light" panose="020B0306030504020204" pitchFamily="34" charset="0"/>
                <a:cs typeface="Poppins ExtraLight" panose="00000300000000000000" pitchFamily="50" charset="0"/>
                <a:hlinkClick r:id="rId10"/>
              </a:rPr>
              <a:t>Amplify, Inc.</a:t>
            </a:r>
            <a:endParaRPr lang="en-US" sz="1400" dirty="0">
              <a:ea typeface="Open Sans Light" panose="020B0306030504020204" pitchFamily="34" charset="0"/>
              <a:cs typeface="Poppins ExtraLight" panose="00000300000000000000" pitchFamily="50" charset="0"/>
            </a:endParaRPr>
          </a:p>
          <a:p>
            <a:r>
              <a:rPr lang="en-US" sz="1400" dirty="0"/>
              <a:t>North Central CT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198EA59-E832-1941-A843-61531EC22CD0}"/>
              </a:ext>
            </a:extLst>
          </p:cNvPr>
          <p:cNvSpPr txBox="1"/>
          <p:nvPr/>
        </p:nvSpPr>
        <p:spPr>
          <a:xfrm>
            <a:off x="6339914" y="3896424"/>
            <a:ext cx="4426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ea typeface="Open Sans Light" panose="020B0306030504020204" pitchFamily="34" charset="0"/>
                <a:cs typeface="Poppins ExtraLight" panose="00000300000000000000" pitchFamily="50" charset="0"/>
                <a:hlinkClick r:id="rId11"/>
              </a:rPr>
              <a:t>Alliance for Prevention &amp; Wellness </a:t>
            </a:r>
            <a:endParaRPr lang="en-US" sz="1400" dirty="0">
              <a:ea typeface="Open Sans Light" panose="020B0306030504020204" pitchFamily="34" charset="0"/>
              <a:cs typeface="Poppins ExtraLight" panose="00000300000000000000" pitchFamily="50" charset="0"/>
            </a:endParaRPr>
          </a:p>
          <a:p>
            <a:r>
              <a:rPr lang="en-US" sz="1400" dirty="0"/>
              <a:t>South Central CT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497EBDF-4157-214C-A441-B8D580E536CC}"/>
              </a:ext>
            </a:extLst>
          </p:cNvPr>
          <p:cNvSpPr txBox="1"/>
          <p:nvPr/>
        </p:nvSpPr>
        <p:spPr>
          <a:xfrm>
            <a:off x="6339914" y="5599067"/>
            <a:ext cx="4426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ea typeface="Open Sans Light" panose="020B0306030504020204" pitchFamily="34" charset="0"/>
                <a:cs typeface="Poppins ExtraLight" panose="00000300000000000000" pitchFamily="50" charset="0"/>
                <a:hlinkClick r:id="rId12"/>
              </a:rPr>
              <a:t>Western CT Coalition</a:t>
            </a:r>
            <a:r>
              <a:rPr lang="en-US" sz="1400" dirty="0">
                <a:ea typeface="Open Sans Light" panose="020B0306030504020204" pitchFamily="34" charset="0"/>
                <a:cs typeface="Poppins ExtraLight" panose="00000300000000000000" pitchFamily="50" charset="0"/>
                <a:hlinkClick r:id="rId11"/>
              </a:rPr>
              <a:t> </a:t>
            </a:r>
            <a:endParaRPr lang="en-US" sz="1400" dirty="0">
              <a:ea typeface="Open Sans Light" panose="020B0306030504020204" pitchFamily="34" charset="0"/>
              <a:cs typeface="Poppins ExtraLight" panose="00000300000000000000" pitchFamily="50" charset="0"/>
            </a:endParaRPr>
          </a:p>
          <a:p>
            <a:r>
              <a:rPr lang="en-US" sz="1400" dirty="0"/>
              <a:t>Western CT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96FE323-408A-E34A-8176-34E0AB8E149B}"/>
              </a:ext>
            </a:extLst>
          </p:cNvPr>
          <p:cNvSpPr txBox="1"/>
          <p:nvPr/>
        </p:nvSpPr>
        <p:spPr>
          <a:xfrm>
            <a:off x="6339914" y="4762786"/>
            <a:ext cx="4426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ea typeface="Open Sans Light" panose="020B0306030504020204" pitchFamily="34" charset="0"/>
                <a:cs typeface="Poppins ExtraLight" panose="00000300000000000000" pitchFamily="50" charset="0"/>
                <a:hlinkClick r:id="rId13"/>
              </a:rPr>
              <a:t>The Hub</a:t>
            </a:r>
            <a:r>
              <a:rPr lang="en-US" sz="1400" dirty="0">
                <a:ea typeface="Open Sans Light" panose="020B0306030504020204" pitchFamily="34" charset="0"/>
                <a:cs typeface="Poppins ExtraLight" panose="00000300000000000000" pitchFamily="50" charset="0"/>
                <a:hlinkClick r:id="rId11"/>
              </a:rPr>
              <a:t> </a:t>
            </a:r>
            <a:endParaRPr lang="en-US" sz="1400" dirty="0">
              <a:ea typeface="Open Sans Light" panose="020B0306030504020204" pitchFamily="34" charset="0"/>
              <a:cs typeface="Poppins ExtraLight" panose="00000300000000000000" pitchFamily="50" charset="0"/>
            </a:endParaRPr>
          </a:p>
          <a:p>
            <a:r>
              <a:rPr lang="en-US" sz="1400" dirty="0"/>
              <a:t>Southwestern CT</a:t>
            </a:r>
          </a:p>
        </p:txBody>
      </p:sp>
      <p:pic>
        <p:nvPicPr>
          <p:cNvPr id="17" name="Picture 16">
            <a:hlinkClick r:id="rId9"/>
            <a:extLst>
              <a:ext uri="{FF2B5EF4-FFF2-40B4-BE49-F238E27FC236}">
                <a16:creationId xmlns:a16="http://schemas.microsoft.com/office/drawing/2014/main" id="{8DE56EE5-DCE2-FF4D-8663-9E60429ECC6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975078" y="2423269"/>
            <a:ext cx="328163" cy="291700"/>
          </a:xfrm>
          <a:prstGeom prst="rect">
            <a:avLst/>
          </a:prstGeom>
        </p:spPr>
      </p:pic>
      <p:pic>
        <p:nvPicPr>
          <p:cNvPr id="28" name="Picture 27">
            <a:hlinkClick r:id="rId10"/>
            <a:extLst>
              <a:ext uri="{FF2B5EF4-FFF2-40B4-BE49-F238E27FC236}">
                <a16:creationId xmlns:a16="http://schemas.microsoft.com/office/drawing/2014/main" id="{A15FC2F5-CBAB-504C-9329-52B9E270738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975078" y="3220545"/>
            <a:ext cx="328163" cy="291700"/>
          </a:xfrm>
          <a:prstGeom prst="rect">
            <a:avLst/>
          </a:prstGeom>
        </p:spPr>
      </p:pic>
      <p:pic>
        <p:nvPicPr>
          <p:cNvPr id="29" name="Picture 28">
            <a:hlinkClick r:id="rId11"/>
            <a:extLst>
              <a:ext uri="{FF2B5EF4-FFF2-40B4-BE49-F238E27FC236}">
                <a16:creationId xmlns:a16="http://schemas.microsoft.com/office/drawing/2014/main" id="{AA470183-EEBE-6445-9B7F-6E760EB1814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975078" y="4012184"/>
            <a:ext cx="328163" cy="291700"/>
          </a:xfrm>
          <a:prstGeom prst="rect">
            <a:avLst/>
          </a:prstGeom>
        </p:spPr>
      </p:pic>
      <p:pic>
        <p:nvPicPr>
          <p:cNvPr id="30" name="Picture 29">
            <a:hlinkClick r:id="rId13"/>
            <a:extLst>
              <a:ext uri="{FF2B5EF4-FFF2-40B4-BE49-F238E27FC236}">
                <a16:creationId xmlns:a16="http://schemas.microsoft.com/office/drawing/2014/main" id="{DB5C0070-AD0F-C640-A78F-8154EC2A3A1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975078" y="4825555"/>
            <a:ext cx="328163" cy="291700"/>
          </a:xfrm>
          <a:prstGeom prst="rect">
            <a:avLst/>
          </a:prstGeom>
        </p:spPr>
      </p:pic>
      <p:pic>
        <p:nvPicPr>
          <p:cNvPr id="31" name="Picture 30">
            <a:hlinkClick r:id="rId12"/>
            <a:extLst>
              <a:ext uri="{FF2B5EF4-FFF2-40B4-BE49-F238E27FC236}">
                <a16:creationId xmlns:a16="http://schemas.microsoft.com/office/drawing/2014/main" id="{49C89E80-5182-AA48-BC26-698ED703FA8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975078" y="5701969"/>
            <a:ext cx="328163" cy="29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49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Placeholder 58" descr="A person in a suit sitting in front of a group of people&#10;&#10;Description automatically generated with low confidence">
            <a:extLst>
              <a:ext uri="{FF2B5EF4-FFF2-40B4-BE49-F238E27FC236}">
                <a16:creationId xmlns:a16="http://schemas.microsoft.com/office/drawing/2014/main" id="{396B763F-2C63-9E46-87B0-A55A5790E08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6" r="21456"/>
          <a:stretch>
            <a:fillRect/>
          </a:stretch>
        </p:blipFill>
        <p:spPr/>
      </p:pic>
      <p:pic>
        <p:nvPicPr>
          <p:cNvPr id="24" name="Picture Placeholder 23" descr="A group of men wearing hardhats and smiling&#10;&#10;Description automatically generated with medium confidence">
            <a:extLst>
              <a:ext uri="{FF2B5EF4-FFF2-40B4-BE49-F238E27FC236}">
                <a16:creationId xmlns:a16="http://schemas.microsoft.com/office/drawing/2014/main" id="{D5F4A06A-6FF4-8F4C-8C45-5732F48A0F4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7" r="13327"/>
          <a:stretch/>
        </p:blipFill>
        <p:spPr>
          <a:xfrm>
            <a:off x="8991600" y="0"/>
            <a:ext cx="3200400" cy="3740729"/>
          </a:xfrm>
        </p:spPr>
      </p:pic>
      <p:pic>
        <p:nvPicPr>
          <p:cNvPr id="56" name="Picture Placeholder 55" descr="A person with his arms crossed&#10;&#10;Description automatically generated with low confidence">
            <a:extLst>
              <a:ext uri="{FF2B5EF4-FFF2-40B4-BE49-F238E27FC236}">
                <a16:creationId xmlns:a16="http://schemas.microsoft.com/office/drawing/2014/main" id="{57173567-9A2B-234F-A1D4-454E573D645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6" r="11850"/>
          <a:stretch/>
        </p:blipFill>
        <p:spPr>
          <a:xfrm>
            <a:off x="0" y="0"/>
            <a:ext cx="3200400" cy="3117271"/>
          </a:xfr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FF7BDA97-BE26-4535-B590-4EC09867C5DD}"/>
              </a:ext>
            </a:extLst>
          </p:cNvPr>
          <p:cNvSpPr/>
          <p:nvPr/>
        </p:nvSpPr>
        <p:spPr>
          <a:xfrm>
            <a:off x="8984626" y="3740728"/>
            <a:ext cx="3214348" cy="3117271"/>
          </a:xfrm>
          <a:prstGeom prst="rect">
            <a:avLst/>
          </a:prstGeom>
          <a:solidFill>
            <a:srgbClr val="9539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6D04BC3-D07A-4436-A744-49ACBECB1050}"/>
              </a:ext>
            </a:extLst>
          </p:cNvPr>
          <p:cNvSpPr/>
          <p:nvPr/>
        </p:nvSpPr>
        <p:spPr>
          <a:xfrm>
            <a:off x="3697121" y="2853140"/>
            <a:ext cx="623455" cy="623455"/>
          </a:xfrm>
          <a:prstGeom prst="ellipse">
            <a:avLst/>
          </a:prstGeom>
          <a:solidFill>
            <a:srgbClr val="9539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 dirty="0">
              <a:latin typeface="Poppins ExtraLight" panose="00000300000000000000" pitchFamily="50" charset="0"/>
              <a:cs typeface="Poppins ExtraLight" panose="00000300000000000000" pitchFamily="50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14048D8-C659-4C90-A262-E3FA72BAAC6B}"/>
              </a:ext>
            </a:extLst>
          </p:cNvPr>
          <p:cNvSpPr/>
          <p:nvPr/>
        </p:nvSpPr>
        <p:spPr>
          <a:xfrm>
            <a:off x="3697121" y="3899290"/>
            <a:ext cx="623455" cy="623455"/>
          </a:xfrm>
          <a:prstGeom prst="ellipse">
            <a:avLst/>
          </a:prstGeom>
          <a:solidFill>
            <a:srgbClr val="9539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 dirty="0">
              <a:latin typeface="Poppins ExtraLight" panose="00000300000000000000" pitchFamily="50" charset="0"/>
              <a:cs typeface="Poppins ExtraLight" panose="00000300000000000000" pitchFamily="50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A751BBB-F554-4303-BAA9-1A754B829C68}"/>
              </a:ext>
            </a:extLst>
          </p:cNvPr>
          <p:cNvSpPr/>
          <p:nvPr/>
        </p:nvSpPr>
        <p:spPr>
          <a:xfrm>
            <a:off x="3697121" y="4945440"/>
            <a:ext cx="623455" cy="623455"/>
          </a:xfrm>
          <a:prstGeom prst="ellipse">
            <a:avLst/>
          </a:prstGeom>
          <a:solidFill>
            <a:srgbClr val="9539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 dirty="0">
              <a:latin typeface="Poppins ExtraLight" panose="00000300000000000000" pitchFamily="50" charset="0"/>
              <a:cs typeface="Poppins ExtraLight" panose="00000300000000000000" pitchFamily="50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3B859BC-3960-164B-90F8-22EABA5D0C82}"/>
              </a:ext>
            </a:extLst>
          </p:cNvPr>
          <p:cNvSpPr txBox="1"/>
          <p:nvPr/>
        </p:nvSpPr>
        <p:spPr>
          <a:xfrm>
            <a:off x="3784524" y="926371"/>
            <a:ext cx="358623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32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hange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the Script</a:t>
            </a:r>
          </a:p>
          <a:p>
            <a:r>
              <a:rPr lang="en-US" sz="3200" b="1" dirty="0">
                <a:solidFill>
                  <a:srgbClr val="953993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RESOURCES</a:t>
            </a:r>
            <a:endParaRPr lang="id-ID" sz="3200" b="1" dirty="0">
              <a:solidFill>
                <a:srgbClr val="953993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5ED5480-ADC9-C641-A88E-9A923CFD2B27}"/>
              </a:ext>
            </a:extLst>
          </p:cNvPr>
          <p:cNvGrpSpPr/>
          <p:nvPr/>
        </p:nvGrpSpPr>
        <p:grpSpPr>
          <a:xfrm>
            <a:off x="3902390" y="2037534"/>
            <a:ext cx="1223607" cy="169113"/>
            <a:chOff x="1069875" y="1992269"/>
            <a:chExt cx="1223607" cy="169113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1B2925D-8CD0-FE48-A144-6571CD07A5E7}"/>
                </a:ext>
              </a:extLst>
            </p:cNvPr>
            <p:cNvSpPr/>
            <p:nvPr/>
          </p:nvSpPr>
          <p:spPr>
            <a:xfrm>
              <a:off x="1069875" y="1992271"/>
              <a:ext cx="171191" cy="16911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C2B7944D-582A-AD43-B4C8-5D2FA11B855E}"/>
                </a:ext>
              </a:extLst>
            </p:cNvPr>
            <p:cNvSpPr/>
            <p:nvPr/>
          </p:nvSpPr>
          <p:spPr>
            <a:xfrm>
              <a:off x="1280161" y="1992270"/>
              <a:ext cx="171191" cy="16911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2B1D8498-4F11-6249-9EE5-4060ECBEAF88}"/>
                </a:ext>
              </a:extLst>
            </p:cNvPr>
            <p:cNvSpPr/>
            <p:nvPr/>
          </p:nvSpPr>
          <p:spPr>
            <a:xfrm>
              <a:off x="1490940" y="1992271"/>
              <a:ext cx="171191" cy="16911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09EF3EE-3294-254C-94D9-981F9605189E}"/>
                </a:ext>
              </a:extLst>
            </p:cNvPr>
            <p:cNvSpPr/>
            <p:nvPr/>
          </p:nvSpPr>
          <p:spPr>
            <a:xfrm>
              <a:off x="1701226" y="1992270"/>
              <a:ext cx="171191" cy="16911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1D07F14-F0D3-834A-B3C9-3958EFE51249}"/>
                </a:ext>
              </a:extLst>
            </p:cNvPr>
            <p:cNvSpPr/>
            <p:nvPr/>
          </p:nvSpPr>
          <p:spPr>
            <a:xfrm>
              <a:off x="1912005" y="1992270"/>
              <a:ext cx="171191" cy="169111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9E5E6C8B-93B1-174A-A688-735BBBFA83C2}"/>
                </a:ext>
              </a:extLst>
            </p:cNvPr>
            <p:cNvSpPr/>
            <p:nvPr/>
          </p:nvSpPr>
          <p:spPr>
            <a:xfrm>
              <a:off x="2122291" y="1992269"/>
              <a:ext cx="171191" cy="169111"/>
            </a:xfrm>
            <a:prstGeom prst="rect">
              <a:avLst/>
            </a:prstGeom>
            <a:solidFill>
              <a:srgbClr val="9539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0BB7DCE-7C2D-A743-9D1C-4639E8D301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838391" y="2996916"/>
            <a:ext cx="340914" cy="3359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97F9A8-AD40-3D4C-AB69-FFCB15ACCE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838391" y="4040560"/>
            <a:ext cx="340914" cy="34091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A1F7E0C-DEEE-A74B-82E5-24AA976978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3782433" y="5094229"/>
            <a:ext cx="411103" cy="325874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AC493D93-3209-6D46-A3B6-90FCE43A953C}"/>
              </a:ext>
            </a:extLst>
          </p:cNvPr>
          <p:cNvSpPr txBox="1"/>
          <p:nvPr/>
        </p:nvSpPr>
        <p:spPr>
          <a:xfrm>
            <a:off x="4458167" y="2702890"/>
            <a:ext cx="2456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>
                <a:solidFill>
                  <a:srgbClr val="953993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FREE Promo Items 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C68843A-50F5-EF46-9FFA-C5166F77B992}"/>
              </a:ext>
            </a:extLst>
          </p:cNvPr>
          <p:cNvSpPr/>
          <p:nvPr/>
        </p:nvSpPr>
        <p:spPr>
          <a:xfrm>
            <a:off x="4458168" y="3024274"/>
            <a:ext cx="3545920" cy="51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+mj-lt"/>
                <a:ea typeface="Open Sans Light" panose="020B0306030504020204" pitchFamily="34" charset="0"/>
                <a:cs typeface="Arial" panose="020B0604020202020204" pitchFamily="34" charset="0"/>
              </a:rPr>
              <a:t>Order pens, gaiters, hot/cold packs, medication disposal pouches, and more.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E95C9D9-D215-AD40-8E92-CFAC0C21CC33}"/>
              </a:ext>
            </a:extLst>
          </p:cNvPr>
          <p:cNvSpPr txBox="1"/>
          <p:nvPr/>
        </p:nvSpPr>
        <p:spPr>
          <a:xfrm>
            <a:off x="4458167" y="3796874"/>
            <a:ext cx="1837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>
                <a:solidFill>
                  <a:srgbClr val="953993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Digital Toolkit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43BC794-1955-E346-BC9A-430B332CACAC}"/>
              </a:ext>
            </a:extLst>
          </p:cNvPr>
          <p:cNvSpPr/>
          <p:nvPr/>
        </p:nvSpPr>
        <p:spPr>
          <a:xfrm>
            <a:off x="4458168" y="4118258"/>
            <a:ext cx="3545919" cy="51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+mj-lt"/>
                <a:ea typeface="Open Sans Light" panose="020B0306030504020204" pitchFamily="34" charset="0"/>
                <a:cs typeface="Arial" panose="020B0604020202020204" pitchFamily="34" charset="0"/>
              </a:rPr>
              <a:t>Download social media graphics, flyers, billboard creative, videos, and other materials.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5F79E6B-0613-224C-8C7E-D6ABC89224D6}"/>
              </a:ext>
            </a:extLst>
          </p:cNvPr>
          <p:cNvSpPr txBox="1"/>
          <p:nvPr/>
        </p:nvSpPr>
        <p:spPr>
          <a:xfrm>
            <a:off x="4458166" y="4892336"/>
            <a:ext cx="1837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>
                <a:solidFill>
                  <a:srgbClr val="953993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Resource Van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81E61B0-D2AE-844C-A4BB-95F4C10BB539}"/>
              </a:ext>
            </a:extLst>
          </p:cNvPr>
          <p:cNvSpPr/>
          <p:nvPr/>
        </p:nvSpPr>
        <p:spPr>
          <a:xfrm>
            <a:off x="4458167" y="5213720"/>
            <a:ext cx="3545919" cy="51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+mj-lt"/>
                <a:ea typeface="Open Sans Light" panose="020B0306030504020204" pitchFamily="34" charset="0"/>
                <a:cs typeface="Arial" panose="020B0604020202020204" pitchFamily="34" charset="0"/>
              </a:rPr>
              <a:t>Schedule the Change the Script mobile van to appear at an event, business, school, or organization.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DA54A13-21B9-1D45-9CBA-51235C1A9701}"/>
              </a:ext>
            </a:extLst>
          </p:cNvPr>
          <p:cNvSpPr/>
          <p:nvPr/>
        </p:nvSpPr>
        <p:spPr>
          <a:xfrm>
            <a:off x="8984626" y="0"/>
            <a:ext cx="3200400" cy="3740727"/>
          </a:xfrm>
          <a:prstGeom prst="rect">
            <a:avLst/>
          </a:prstGeom>
          <a:solidFill>
            <a:srgbClr val="953993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40E5B55-4241-B547-992A-5862A152F6DF}"/>
              </a:ext>
            </a:extLst>
          </p:cNvPr>
          <p:cNvSpPr/>
          <p:nvPr/>
        </p:nvSpPr>
        <p:spPr>
          <a:xfrm>
            <a:off x="-6974" y="-1"/>
            <a:ext cx="3200400" cy="3117271"/>
          </a:xfrm>
          <a:prstGeom prst="rect">
            <a:avLst/>
          </a:prstGeom>
          <a:solidFill>
            <a:srgbClr val="953993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1B132E4-67CC-E142-8797-FA9B2DA0B6C1}"/>
              </a:ext>
            </a:extLst>
          </p:cNvPr>
          <p:cNvSpPr/>
          <p:nvPr/>
        </p:nvSpPr>
        <p:spPr>
          <a:xfrm>
            <a:off x="-8049" y="3117270"/>
            <a:ext cx="3200400" cy="3740729"/>
          </a:xfrm>
          <a:prstGeom prst="rect">
            <a:avLst/>
          </a:prstGeom>
          <a:solidFill>
            <a:srgbClr val="953993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2813751-8711-A44D-AA5B-DB9D2FC190D0}"/>
              </a:ext>
            </a:extLst>
          </p:cNvPr>
          <p:cNvSpPr txBox="1"/>
          <p:nvPr/>
        </p:nvSpPr>
        <p:spPr>
          <a:xfrm>
            <a:off x="9102948" y="5973806"/>
            <a:ext cx="29916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pc="250" dirty="0" err="1">
                <a:solidFill>
                  <a:schemeClr val="bg1"/>
                </a:solidFill>
                <a:latin typeface="+mj-lt"/>
                <a:cs typeface="Poppins Light" panose="00000400000000000000" pitchFamily="50" charset="0"/>
              </a:rPr>
              <a:t>drugfreect.org</a:t>
            </a:r>
            <a:r>
              <a:rPr lang="en-US" sz="1400" spc="250" dirty="0">
                <a:solidFill>
                  <a:schemeClr val="bg1"/>
                </a:solidFill>
                <a:latin typeface="+mj-lt"/>
                <a:cs typeface="Poppins Light" panose="00000400000000000000" pitchFamily="50" charset="0"/>
              </a:rPr>
              <a:t>/</a:t>
            </a:r>
            <a:r>
              <a:rPr lang="en-US" sz="1400" spc="250" dirty="0" err="1">
                <a:solidFill>
                  <a:schemeClr val="bg1"/>
                </a:solidFill>
                <a:latin typeface="+mj-lt"/>
                <a:cs typeface="Poppins Light" panose="00000400000000000000" pitchFamily="50" charset="0"/>
              </a:rPr>
              <a:t>cts</a:t>
            </a:r>
            <a:r>
              <a:rPr lang="en-US" sz="1400" spc="250" dirty="0">
                <a:solidFill>
                  <a:schemeClr val="bg1"/>
                </a:solidFill>
                <a:latin typeface="+mj-lt"/>
                <a:cs typeface="Poppins Light" panose="00000400000000000000" pitchFamily="50" charset="0"/>
              </a:rPr>
              <a:t>-toolkit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4D780E6-106A-F04F-B09C-F210B736CB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72914" y="4101254"/>
            <a:ext cx="1837771" cy="183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31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F71C0B8-43E0-3B4F-B79F-6EB0980FB68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5" b="7865"/>
          <a:stretch/>
        </p:blipFill>
        <p:spPr>
          <a:xfrm>
            <a:off x="0" y="0"/>
            <a:ext cx="12192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C13D240-4494-4829-98EF-8DB7EDEE9138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953993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AFD9C9-634A-43D3-A58A-15C4FA5B9E5B}"/>
              </a:ext>
            </a:extLst>
          </p:cNvPr>
          <p:cNvSpPr txBox="1"/>
          <p:nvPr/>
        </p:nvSpPr>
        <p:spPr>
          <a:xfrm>
            <a:off x="2921000" y="3907019"/>
            <a:ext cx="635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pc="300" dirty="0">
                <a:solidFill>
                  <a:schemeClr val="bg1"/>
                </a:solidFill>
                <a:latin typeface="+mj-lt"/>
                <a:cs typeface="Poppins Light" panose="00000400000000000000" pitchFamily="50" charset="0"/>
              </a:rPr>
              <a:t>When we prevent substance use and support people in recovery, it has positive impacts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51801-F68A-43CD-A78C-686E09822485}"/>
              </a:ext>
            </a:extLst>
          </p:cNvPr>
          <p:cNvSpPr txBox="1"/>
          <p:nvPr/>
        </p:nvSpPr>
        <p:spPr>
          <a:xfrm>
            <a:off x="3070105" y="2248270"/>
            <a:ext cx="605178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a Recovery Friendly </a:t>
            </a:r>
            <a:r>
              <a:rPr lang="en-US" sz="6600" b="1" spc="-15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WORKPLACE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E74363-69B4-3F4A-A661-C7AA0C70A5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9158" y="5773487"/>
            <a:ext cx="18669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27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17E0D84-4270-42E3-90CF-8F2F97AF7B2C}"/>
              </a:ext>
            </a:extLst>
          </p:cNvPr>
          <p:cNvGrpSpPr/>
          <p:nvPr/>
        </p:nvGrpSpPr>
        <p:grpSpPr>
          <a:xfrm>
            <a:off x="5001465" y="2064693"/>
            <a:ext cx="1223607" cy="169113"/>
            <a:chOff x="1069875" y="1992269"/>
            <a:chExt cx="1223607" cy="16911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CD9B62F-C4DD-46D9-8105-FDDE080771F1}"/>
                </a:ext>
              </a:extLst>
            </p:cNvPr>
            <p:cNvSpPr/>
            <p:nvPr/>
          </p:nvSpPr>
          <p:spPr>
            <a:xfrm>
              <a:off x="1069875" y="1992271"/>
              <a:ext cx="171191" cy="16911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4DE6455-FDBB-4F69-B90A-252E2EEF1473}"/>
                </a:ext>
              </a:extLst>
            </p:cNvPr>
            <p:cNvSpPr/>
            <p:nvPr/>
          </p:nvSpPr>
          <p:spPr>
            <a:xfrm>
              <a:off x="1280161" y="1992270"/>
              <a:ext cx="171191" cy="16911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C00AB8A-4CC7-4E3F-B340-C62B54881CDB}"/>
                </a:ext>
              </a:extLst>
            </p:cNvPr>
            <p:cNvSpPr/>
            <p:nvPr/>
          </p:nvSpPr>
          <p:spPr>
            <a:xfrm>
              <a:off x="1490940" y="1992271"/>
              <a:ext cx="171191" cy="16911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E33B795-EBAE-4FF1-BC79-D491B74B4F4A}"/>
                </a:ext>
              </a:extLst>
            </p:cNvPr>
            <p:cNvSpPr/>
            <p:nvPr/>
          </p:nvSpPr>
          <p:spPr>
            <a:xfrm>
              <a:off x="1701226" y="1992270"/>
              <a:ext cx="171191" cy="16911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2017C3A-5491-48DA-9910-A92545344646}"/>
                </a:ext>
              </a:extLst>
            </p:cNvPr>
            <p:cNvSpPr/>
            <p:nvPr/>
          </p:nvSpPr>
          <p:spPr>
            <a:xfrm>
              <a:off x="1912005" y="1992270"/>
              <a:ext cx="171191" cy="169111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D8527E4-9ED5-452E-AFB0-54B6E1745972}"/>
                </a:ext>
              </a:extLst>
            </p:cNvPr>
            <p:cNvSpPr/>
            <p:nvPr/>
          </p:nvSpPr>
          <p:spPr>
            <a:xfrm>
              <a:off x="2122291" y="1992269"/>
              <a:ext cx="171191" cy="169111"/>
            </a:xfrm>
            <a:prstGeom prst="rect">
              <a:avLst/>
            </a:prstGeom>
            <a:solidFill>
              <a:srgbClr val="9539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90BF64E1-6E89-4C65-A999-9A3A5FF8F5D7}"/>
              </a:ext>
            </a:extLst>
          </p:cNvPr>
          <p:cNvSpPr/>
          <p:nvPr/>
        </p:nvSpPr>
        <p:spPr>
          <a:xfrm>
            <a:off x="4902791" y="2332357"/>
            <a:ext cx="6516323" cy="629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+mj-lt"/>
                <a:ea typeface="Open Sans Light" panose="020B0306030504020204" pitchFamily="34" charset="0"/>
                <a:cs typeface="Poppins ExtraLight" panose="00000300000000000000" pitchFamily="50" charset="0"/>
              </a:rPr>
              <a:t>Connecticut has a </a:t>
            </a:r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ea typeface="Open Sans Light" panose="020B0306030504020204" pitchFamily="34" charset="0"/>
                <a:cs typeface="Poppins ExtraLight" panose="00000300000000000000" pitchFamily="50" charset="0"/>
              </a:rPr>
              <a:t>Recovery Friendly Workplace </a:t>
            </a:r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+mj-lt"/>
                <a:ea typeface="Open Sans Light" panose="020B0306030504020204" pitchFamily="34" charset="0"/>
                <a:cs typeface="Poppins ExtraLight" panose="00000300000000000000" pitchFamily="50" charset="0"/>
              </a:rPr>
              <a:t>initiative that provides an array of tools and resources to guide you. Take the steps to support employees in the workplace.</a:t>
            </a:r>
          </a:p>
        </p:txBody>
      </p:sp>
      <p:pic>
        <p:nvPicPr>
          <p:cNvPr id="18" name="Picture Placeholder 6">
            <a:extLst>
              <a:ext uri="{FF2B5EF4-FFF2-40B4-BE49-F238E27FC236}">
                <a16:creationId xmlns:a16="http://schemas.microsoft.com/office/drawing/2014/main" id="{E9132A9A-8B86-6B49-BAE5-D900BE28DD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1" t="1445" r="58330" b="1286"/>
          <a:stretch/>
        </p:blipFill>
        <p:spPr>
          <a:xfrm>
            <a:off x="-16277" y="0"/>
            <a:ext cx="4067175" cy="6858000"/>
          </a:xfrm>
          <a:custGeom>
            <a:avLst/>
            <a:gdLst>
              <a:gd name="connsiteX0" fmla="*/ 0 w 6305550"/>
              <a:gd name="connsiteY0" fmla="*/ 0 h 4875362"/>
              <a:gd name="connsiteX1" fmla="*/ 6305550 w 6305550"/>
              <a:gd name="connsiteY1" fmla="*/ 0 h 4875362"/>
              <a:gd name="connsiteX2" fmla="*/ 6305550 w 6305550"/>
              <a:gd name="connsiteY2" fmla="*/ 4875362 h 4875362"/>
              <a:gd name="connsiteX3" fmla="*/ 0 w 6305550"/>
              <a:gd name="connsiteY3" fmla="*/ 4875362 h 4875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05550" h="4875362">
                <a:moveTo>
                  <a:pt x="0" y="0"/>
                </a:moveTo>
                <a:lnTo>
                  <a:pt x="6305550" y="0"/>
                </a:lnTo>
                <a:lnTo>
                  <a:pt x="6305550" y="4875362"/>
                </a:lnTo>
                <a:lnTo>
                  <a:pt x="0" y="487536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84A1289-9661-1041-A5BD-93C22F4BF3C9}"/>
              </a:ext>
            </a:extLst>
          </p:cNvPr>
          <p:cNvSpPr/>
          <p:nvPr/>
        </p:nvSpPr>
        <p:spPr>
          <a:xfrm>
            <a:off x="-16277" y="-11292"/>
            <a:ext cx="4067174" cy="6869292"/>
          </a:xfrm>
          <a:prstGeom prst="rect">
            <a:avLst/>
          </a:prstGeom>
          <a:solidFill>
            <a:srgbClr val="953993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FC3073A-6C91-F64B-BBBE-F4A61732C9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572" y="5773487"/>
            <a:ext cx="1866900" cy="7493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7473287-324C-724D-9894-EA8B850DE1DE}"/>
              </a:ext>
            </a:extLst>
          </p:cNvPr>
          <p:cNvSpPr/>
          <p:nvPr/>
        </p:nvSpPr>
        <p:spPr>
          <a:xfrm>
            <a:off x="495773" y="1992269"/>
            <a:ext cx="3132499" cy="3187719"/>
          </a:xfrm>
          <a:prstGeom prst="rect">
            <a:avLst/>
          </a:prstGeom>
          <a:solidFill>
            <a:srgbClr val="953993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 Black" panose="020B0604020202020204" pitchFamily="34" charset="0"/>
                <a:cs typeface="Arial Black" panose="020B0604020202020204" pitchFamily="34" charset="0"/>
              </a:rPr>
              <a:t>Positivity</a:t>
            </a:r>
          </a:p>
          <a:p>
            <a:pPr algn="ctr"/>
            <a:r>
              <a:rPr lang="en-US" dirty="0"/>
              <a:t>has significant benefits for employers, employees, and    all stakeholders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0067217-03D6-DD43-B0BF-BA8991977C91}"/>
              </a:ext>
            </a:extLst>
          </p:cNvPr>
          <p:cNvSpPr/>
          <p:nvPr/>
        </p:nvSpPr>
        <p:spPr>
          <a:xfrm>
            <a:off x="5360045" y="2997680"/>
            <a:ext cx="6578808" cy="6177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+mj-lt"/>
                <a:ea typeface="Open Sans Light" panose="020B0306030504020204" pitchFamily="34" charset="0"/>
                <a:cs typeface="Poppins ExtraLight" panose="00000300000000000000" pitchFamily="50" charset="0"/>
              </a:rPr>
              <a:t>It can lead to better morale, loyalty, and performance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+mj-lt"/>
                <a:ea typeface="Open Sans Light" panose="020B0306030504020204" pitchFamily="34" charset="0"/>
                <a:cs typeface="Poppins ExtraLight" panose="00000300000000000000" pitchFamily="50" charset="0"/>
              </a:rPr>
              <a:t>It’s good economic policy, helps mange health care costs, and much more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7299321-8C6E-4152-942F-2008D6B1C434}"/>
              </a:ext>
            </a:extLst>
          </p:cNvPr>
          <p:cNvSpPr txBox="1"/>
          <p:nvPr/>
        </p:nvSpPr>
        <p:spPr>
          <a:xfrm>
            <a:off x="5001465" y="767077"/>
            <a:ext cx="5902834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How You Can </a:t>
            </a:r>
          </a:p>
          <a:p>
            <a:r>
              <a:rPr lang="en-US" sz="3800" b="1" dirty="0">
                <a:solidFill>
                  <a:srgbClr val="953993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SUPPORT RECOVERY</a:t>
            </a:r>
            <a:endParaRPr lang="id-ID" sz="3800" b="1" dirty="0">
              <a:solidFill>
                <a:srgbClr val="953993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7E703C0-4044-A34C-8877-A69D0CBB77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2816" y="3917154"/>
            <a:ext cx="2030288" cy="20302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0873B8-09E5-0047-A158-DF13D38449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8358" y="4220617"/>
            <a:ext cx="1079861" cy="45422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D68B34C-D907-BF46-A6E6-44A79BFD67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9033" y="3090515"/>
            <a:ext cx="207214" cy="20721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396584B-A3AA-CC4A-AE9F-C652F49EF0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9033" y="3378914"/>
            <a:ext cx="207214" cy="20721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5DE8E3-454C-1147-A321-A7DA7B031D9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10000"/>
          </a:blip>
          <a:srcRect r="16541" b="15689"/>
          <a:stretch/>
        </p:blipFill>
        <p:spPr>
          <a:xfrm>
            <a:off x="9700849" y="4341413"/>
            <a:ext cx="2491151" cy="25165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6DAF96-B352-BC41-90FF-08AD0EEAFC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027194">
            <a:off x="7904604" y="4716036"/>
            <a:ext cx="1554744" cy="432523"/>
          </a:xfrm>
          <a:prstGeom prst="rect">
            <a:avLst/>
          </a:prstGeom>
        </p:spPr>
      </p:pic>
      <p:pic>
        <p:nvPicPr>
          <p:cNvPr id="1026" name="Picture 2" descr="RFW Logo">
            <a:extLst>
              <a:ext uri="{FF2B5EF4-FFF2-40B4-BE49-F238E27FC236}">
                <a16:creationId xmlns:a16="http://schemas.microsoft.com/office/drawing/2014/main" id="{CEAD7715-E269-6242-8326-B7DE6BE9B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248" y="5344930"/>
            <a:ext cx="1048116" cy="10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634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45C9F9D-1FD4-0A4C-AD16-6B3F28D8E9E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5" b="7865"/>
          <a:stretch/>
        </p:blipFill>
        <p:spPr>
          <a:xfrm>
            <a:off x="0" y="0"/>
            <a:ext cx="12192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C13D240-4494-4829-98EF-8DB7EDEE913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53993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C379CF-CDCC-1249-9C58-0F476CAEA14E}"/>
              </a:ext>
            </a:extLst>
          </p:cNvPr>
          <p:cNvSpPr/>
          <p:nvPr/>
        </p:nvSpPr>
        <p:spPr>
          <a:xfrm>
            <a:off x="1848236" y="3786180"/>
            <a:ext cx="3132499" cy="3187719"/>
          </a:xfrm>
          <a:prstGeom prst="rect">
            <a:avLst/>
          </a:prstGeom>
          <a:solidFill>
            <a:srgbClr val="953993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4098F10-AD5C-A449-931D-AFDE7710BA73}"/>
              </a:ext>
            </a:extLst>
          </p:cNvPr>
          <p:cNvSpPr/>
          <p:nvPr/>
        </p:nvSpPr>
        <p:spPr>
          <a:xfrm>
            <a:off x="7211267" y="3786179"/>
            <a:ext cx="3132499" cy="3187719"/>
          </a:xfrm>
          <a:prstGeom prst="rect">
            <a:avLst/>
          </a:prstGeom>
          <a:solidFill>
            <a:srgbClr val="953993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51801-F68A-43CD-A78C-686E09822485}"/>
              </a:ext>
            </a:extLst>
          </p:cNvPr>
          <p:cNvSpPr txBox="1"/>
          <p:nvPr/>
        </p:nvSpPr>
        <p:spPr>
          <a:xfrm>
            <a:off x="3414486" y="1471079"/>
            <a:ext cx="53630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</a:t>
            </a:r>
            <a:r>
              <a:rPr lang="en-US" sz="6600" b="1" spc="-15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YOU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E0FCC36-5580-454A-B1CE-771F050412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3978" y="5823245"/>
            <a:ext cx="1572332" cy="63107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1942CF6-8B3A-0846-8EDB-3B701AB9A096}"/>
              </a:ext>
            </a:extLst>
          </p:cNvPr>
          <p:cNvSpPr txBox="1"/>
          <p:nvPr/>
        </p:nvSpPr>
        <p:spPr>
          <a:xfrm>
            <a:off x="1926131" y="5996858"/>
            <a:ext cx="299165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pc="300" dirty="0">
                <a:solidFill>
                  <a:schemeClr val="bg1"/>
                </a:solidFill>
                <a:cs typeface="Poppins Light" panose="00000400000000000000" pitchFamily="50" charset="0"/>
              </a:rPr>
              <a:t>Businesses</a:t>
            </a:r>
          </a:p>
          <a:p>
            <a:pPr algn="ctr"/>
            <a:r>
              <a:rPr lang="en-US" sz="1400" spc="300" dirty="0" err="1">
                <a:solidFill>
                  <a:schemeClr val="bg1"/>
                </a:solidFill>
                <a:latin typeface="+mj-lt"/>
                <a:cs typeface="Poppins Light" panose="00000400000000000000" pitchFamily="50" charset="0"/>
              </a:rPr>
              <a:t>drugfreect.org</a:t>
            </a:r>
            <a:r>
              <a:rPr lang="en-US" sz="1400" spc="300" dirty="0">
                <a:solidFill>
                  <a:schemeClr val="bg1"/>
                </a:solidFill>
                <a:latin typeface="+mj-lt"/>
                <a:cs typeface="Poppins Light" panose="00000400000000000000" pitchFamily="50" charset="0"/>
              </a:rPr>
              <a:t>/</a:t>
            </a:r>
            <a:r>
              <a:rPr lang="en-US" sz="1400" spc="300" dirty="0" err="1">
                <a:solidFill>
                  <a:schemeClr val="bg1"/>
                </a:solidFill>
                <a:latin typeface="+mj-lt"/>
                <a:cs typeface="Poppins Light" panose="00000400000000000000" pitchFamily="50" charset="0"/>
              </a:rPr>
              <a:t>cts</a:t>
            </a:r>
            <a:endParaRPr lang="en-US" sz="1400" spc="300" dirty="0">
              <a:solidFill>
                <a:schemeClr val="bg1"/>
              </a:solidFill>
              <a:latin typeface="+mj-lt"/>
              <a:cs typeface="Poppins Light" panose="00000400000000000000" pitchFamily="50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499478-9BA6-E344-88D2-E244E9DDA34B}"/>
              </a:ext>
            </a:extLst>
          </p:cNvPr>
          <p:cNvSpPr txBox="1"/>
          <p:nvPr/>
        </p:nvSpPr>
        <p:spPr>
          <a:xfrm>
            <a:off x="7292148" y="5996858"/>
            <a:ext cx="297372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pc="300" dirty="0">
                <a:solidFill>
                  <a:schemeClr val="bg1"/>
                </a:solidFill>
                <a:cs typeface="Poppins Light" panose="00000400000000000000" pitchFamily="50" charset="0"/>
              </a:rPr>
              <a:t>Employees</a:t>
            </a:r>
          </a:p>
          <a:p>
            <a:pPr algn="ctr"/>
            <a:r>
              <a:rPr lang="en-US" sz="1400" spc="300" dirty="0" err="1">
                <a:solidFill>
                  <a:schemeClr val="bg1"/>
                </a:solidFill>
                <a:latin typeface="+mj-lt"/>
                <a:cs typeface="Poppins Light" panose="00000400000000000000" pitchFamily="50" charset="0"/>
              </a:rPr>
              <a:t>drugfreect.org</a:t>
            </a:r>
            <a:r>
              <a:rPr lang="en-US" sz="1400" spc="300" dirty="0">
                <a:solidFill>
                  <a:schemeClr val="bg1"/>
                </a:solidFill>
                <a:latin typeface="+mj-lt"/>
                <a:cs typeface="Poppins Light" panose="00000400000000000000" pitchFamily="50" charset="0"/>
              </a:rPr>
              <a:t>/work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5BDE2B-1AF0-42FA-974D-72BC582D8405}"/>
              </a:ext>
            </a:extLst>
          </p:cNvPr>
          <p:cNvSpPr txBox="1"/>
          <p:nvPr/>
        </p:nvSpPr>
        <p:spPr>
          <a:xfrm>
            <a:off x="3414486" y="2410764"/>
            <a:ext cx="5363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pc="300" dirty="0">
                <a:solidFill>
                  <a:schemeClr val="bg1"/>
                </a:solidFill>
                <a:latin typeface="+mj-lt"/>
                <a:cs typeface="Poppins Light" panose="00000400000000000000" pitchFamily="50" charset="0"/>
              </a:rPr>
              <a:t>Visit drugfreect.org or scan the </a:t>
            </a:r>
          </a:p>
          <a:p>
            <a:pPr algn="ctr"/>
            <a:r>
              <a:rPr lang="en-US" sz="2000" spc="300" dirty="0">
                <a:solidFill>
                  <a:schemeClr val="bg1"/>
                </a:solidFill>
                <a:latin typeface="+mj-lt"/>
                <a:cs typeface="Poppins Light" panose="00000400000000000000" pitchFamily="50" charset="0"/>
              </a:rPr>
              <a:t>QR codes to find more resources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1ABD8D-2ACF-974D-B584-BBCE8B611F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1794" y="4050154"/>
            <a:ext cx="1830805" cy="18308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3AEC9EB-BDD6-5C48-800A-0F2D03DA58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9464" y="4050154"/>
            <a:ext cx="1830804" cy="183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24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27C9EB4D-91E4-EC48-8139-0D893532F13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4" t="18179" b="48847"/>
          <a:stretch/>
        </p:blipFill>
        <p:spPr>
          <a:xfrm>
            <a:off x="0" y="1"/>
            <a:ext cx="12192000" cy="3429000"/>
          </a:xfr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662FED3-839E-3647-9E9F-3A0691A227E3}"/>
              </a:ext>
            </a:extLst>
          </p:cNvPr>
          <p:cNvGrpSpPr/>
          <p:nvPr/>
        </p:nvGrpSpPr>
        <p:grpSpPr>
          <a:xfrm>
            <a:off x="1028615" y="4093011"/>
            <a:ext cx="10134827" cy="938554"/>
            <a:chOff x="1028615" y="435410"/>
            <a:chExt cx="10134827" cy="938554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A0962D4-9EE9-5B47-8BBD-3CEC273614BD}"/>
                </a:ext>
              </a:extLst>
            </p:cNvPr>
            <p:cNvSpPr txBox="1"/>
            <p:nvPr/>
          </p:nvSpPr>
          <p:spPr>
            <a:xfrm>
              <a:off x="1028615" y="435410"/>
              <a:ext cx="1013482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Why We Must Talk About </a:t>
              </a:r>
              <a:r>
                <a:rPr lang="en-US" sz="3000" b="1" dirty="0">
                  <a:solidFill>
                    <a:srgbClr val="953993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PREVENTING OVERDOSES</a:t>
              </a:r>
              <a:endParaRPr lang="id-ID" sz="3000" b="1" dirty="0">
                <a:solidFill>
                  <a:srgbClr val="953993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D22E4B6-CB82-854E-BCCE-748886D96739}"/>
                </a:ext>
              </a:extLst>
            </p:cNvPr>
            <p:cNvGrpSpPr/>
            <p:nvPr/>
          </p:nvGrpSpPr>
          <p:grpSpPr>
            <a:xfrm>
              <a:off x="5484197" y="1204851"/>
              <a:ext cx="1223607" cy="169113"/>
              <a:chOff x="4304141" y="1204851"/>
              <a:chExt cx="1223607" cy="169113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4743F9F2-3F1D-8049-871F-7FF1ACFE53FF}"/>
                  </a:ext>
                </a:extLst>
              </p:cNvPr>
              <p:cNvSpPr/>
              <p:nvPr/>
            </p:nvSpPr>
            <p:spPr>
              <a:xfrm>
                <a:off x="4304141" y="1204853"/>
                <a:ext cx="171191" cy="16911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E6FE33D9-77EE-2C46-8B31-DF1EF58E9352}"/>
                  </a:ext>
                </a:extLst>
              </p:cNvPr>
              <p:cNvSpPr/>
              <p:nvPr/>
            </p:nvSpPr>
            <p:spPr>
              <a:xfrm>
                <a:off x="4514427" y="1204852"/>
                <a:ext cx="171191" cy="16911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3F38FCF-34CB-FB47-802F-2C51DA3DDCE2}"/>
                  </a:ext>
                </a:extLst>
              </p:cNvPr>
              <p:cNvSpPr/>
              <p:nvPr/>
            </p:nvSpPr>
            <p:spPr>
              <a:xfrm>
                <a:off x="4725206" y="1204853"/>
                <a:ext cx="171191" cy="16911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DE08C5DF-67CF-C943-9EFE-375932E12A32}"/>
                  </a:ext>
                </a:extLst>
              </p:cNvPr>
              <p:cNvSpPr/>
              <p:nvPr/>
            </p:nvSpPr>
            <p:spPr>
              <a:xfrm>
                <a:off x="4935492" y="1204852"/>
                <a:ext cx="171191" cy="169111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50797EB0-4112-2847-BA82-C2DB6CCA2E74}"/>
                  </a:ext>
                </a:extLst>
              </p:cNvPr>
              <p:cNvSpPr/>
              <p:nvPr/>
            </p:nvSpPr>
            <p:spPr>
              <a:xfrm>
                <a:off x="5146271" y="1204852"/>
                <a:ext cx="171191" cy="169111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07449D22-B5C7-3A47-8425-5BF806ADB41A}"/>
                  </a:ext>
                </a:extLst>
              </p:cNvPr>
              <p:cNvSpPr/>
              <p:nvPr/>
            </p:nvSpPr>
            <p:spPr>
              <a:xfrm>
                <a:off x="5356557" y="1204851"/>
                <a:ext cx="171191" cy="169111"/>
              </a:xfrm>
              <a:prstGeom prst="rect">
                <a:avLst/>
              </a:prstGeom>
              <a:solidFill>
                <a:srgbClr val="9539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8E6F4F77-7579-1D4E-9C57-6BD66BA86633}"/>
              </a:ext>
            </a:extLst>
          </p:cNvPr>
          <p:cNvSpPr txBox="1"/>
          <p:nvPr/>
        </p:nvSpPr>
        <p:spPr>
          <a:xfrm>
            <a:off x="2921000" y="5098230"/>
            <a:ext cx="635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pc="300" dirty="0">
                <a:latin typeface="+mj-lt"/>
                <a:cs typeface="Poppins Light" panose="00000400000000000000" pitchFamily="50" charset="0"/>
              </a:rPr>
              <a:t>75% of employers have been directly affected by opioids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E4D7B6D-7837-2B42-9F95-C4DEA039F870}"/>
              </a:ext>
            </a:extLst>
          </p:cNvPr>
          <p:cNvSpPr/>
          <p:nvPr/>
        </p:nvSpPr>
        <p:spPr>
          <a:xfrm>
            <a:off x="-1" y="0"/>
            <a:ext cx="12192000" cy="3429000"/>
          </a:xfrm>
          <a:prstGeom prst="rect">
            <a:avLst/>
          </a:prstGeom>
          <a:solidFill>
            <a:srgbClr val="953993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D644D4-C41D-4B50-AB1C-033D93D73575}"/>
              </a:ext>
            </a:extLst>
          </p:cNvPr>
          <p:cNvSpPr txBox="1"/>
          <p:nvPr/>
        </p:nvSpPr>
        <p:spPr>
          <a:xfrm>
            <a:off x="4589841" y="6566332"/>
            <a:ext cx="30123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Source: </a:t>
            </a:r>
            <a:r>
              <a:rPr lang="en-US" sz="800" dirty="0">
                <a:hlinkClick r:id="rId4"/>
              </a:rPr>
              <a:t>National Safety Council</a:t>
            </a:r>
            <a:endParaRPr lang="en-US" sz="8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E9A7F50-1371-1540-9BC4-3017B77FAB17}"/>
              </a:ext>
            </a:extLst>
          </p:cNvPr>
          <p:cNvSpPr/>
          <p:nvPr/>
        </p:nvSpPr>
        <p:spPr>
          <a:xfrm>
            <a:off x="9445557" y="5435956"/>
            <a:ext cx="2435158" cy="1482556"/>
          </a:xfrm>
          <a:prstGeom prst="rect">
            <a:avLst/>
          </a:prstGeom>
          <a:solidFill>
            <a:srgbClr val="953993"/>
          </a:solidFill>
          <a:ln>
            <a:solidFill>
              <a:schemeClr val="bg2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A6E400F-D047-BB45-A38A-6A6215586E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9158" y="5773487"/>
            <a:ext cx="18669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23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group of colorful balloons&#10;&#10;Description automatically generated with low confidence">
            <a:extLst>
              <a:ext uri="{FF2B5EF4-FFF2-40B4-BE49-F238E27FC236}">
                <a16:creationId xmlns:a16="http://schemas.microsoft.com/office/drawing/2014/main" id="{E426DF6F-188F-7540-9DAA-FF9DA3053BB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9" r="30489"/>
          <a:stretch>
            <a:fillRect/>
          </a:stretch>
        </p:blipFill>
        <p:spPr>
          <a:xfrm>
            <a:off x="8124825" y="0"/>
            <a:ext cx="4067175" cy="6858000"/>
          </a:xfr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4A3C593E-83F7-9A49-9825-E3A20F1871A9}"/>
              </a:ext>
            </a:extLst>
          </p:cNvPr>
          <p:cNvSpPr/>
          <p:nvPr/>
        </p:nvSpPr>
        <p:spPr>
          <a:xfrm>
            <a:off x="8129087" y="-11292"/>
            <a:ext cx="4067174" cy="6869292"/>
          </a:xfrm>
          <a:prstGeom prst="rect">
            <a:avLst/>
          </a:prstGeom>
          <a:solidFill>
            <a:srgbClr val="953993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0BF64E1-6E89-4C65-A999-9A3A5FF8F5D7}"/>
              </a:ext>
            </a:extLst>
          </p:cNvPr>
          <p:cNvSpPr/>
          <p:nvPr/>
        </p:nvSpPr>
        <p:spPr>
          <a:xfrm>
            <a:off x="837785" y="2931436"/>
            <a:ext cx="6864413" cy="706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+mj-lt"/>
                <a:ea typeface="Open Sans Light" panose="020B0306030504020204" pitchFamily="34" charset="0"/>
                <a:cs typeface="Poppins ExtraLight" panose="00000300000000000000" pitchFamily="50" charset="0"/>
              </a:rPr>
              <a:t>Substance use is a serious public health issue. We may have coworkers right beside us who are in treatment and recovery. Industries most affected include: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BD29E7A-4CB6-3946-9C59-92B4F25D24D5}"/>
              </a:ext>
            </a:extLst>
          </p:cNvPr>
          <p:cNvSpPr/>
          <p:nvPr/>
        </p:nvSpPr>
        <p:spPr>
          <a:xfrm>
            <a:off x="8641136" y="1992269"/>
            <a:ext cx="3132499" cy="3187719"/>
          </a:xfrm>
          <a:prstGeom prst="rect">
            <a:avLst/>
          </a:prstGeom>
          <a:solidFill>
            <a:srgbClr val="953993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Arial Black" panose="020B0604020202020204" pitchFamily="34" charset="0"/>
                <a:cs typeface="Arial Black" panose="020B0604020202020204" pitchFamily="34" charset="0"/>
              </a:rPr>
              <a:t>75%</a:t>
            </a:r>
          </a:p>
          <a:p>
            <a:pPr algn="ctr"/>
            <a:r>
              <a:rPr lang="en-US" dirty="0"/>
              <a:t>of adults who have substance use disorders are part of the U.S. workforce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DECFF0A-9751-5B41-B324-3FAB03309B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9674" y="5773487"/>
            <a:ext cx="1866900" cy="7493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1EBCA54-5FFB-974A-8455-B2D702E71B7E}"/>
              </a:ext>
            </a:extLst>
          </p:cNvPr>
          <p:cNvSpPr txBox="1"/>
          <p:nvPr/>
        </p:nvSpPr>
        <p:spPr>
          <a:xfrm>
            <a:off x="837785" y="1267617"/>
            <a:ext cx="7144520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The Risks of</a:t>
            </a:r>
            <a:r>
              <a:rPr lang="id-ID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Substance Use</a:t>
            </a:r>
            <a:r>
              <a:rPr lang="id-ID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Affect</a:t>
            </a:r>
            <a:r>
              <a:rPr lang="id-ID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>
                <a:solidFill>
                  <a:srgbClr val="953993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 WORKPLACE</a:t>
            </a:r>
            <a:endParaRPr lang="id-ID" sz="3800" b="1" dirty="0">
              <a:solidFill>
                <a:srgbClr val="953993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F59CE99-2536-EC45-8F6F-CB548ED26D0F}"/>
              </a:ext>
            </a:extLst>
          </p:cNvPr>
          <p:cNvGrpSpPr/>
          <p:nvPr/>
        </p:nvGrpSpPr>
        <p:grpSpPr>
          <a:xfrm>
            <a:off x="936459" y="2738246"/>
            <a:ext cx="1223607" cy="169113"/>
            <a:chOff x="1069875" y="1992269"/>
            <a:chExt cx="1223607" cy="169113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4A28E84-73FA-1541-8B97-2428E3B625AA}"/>
                </a:ext>
              </a:extLst>
            </p:cNvPr>
            <p:cNvSpPr/>
            <p:nvPr/>
          </p:nvSpPr>
          <p:spPr>
            <a:xfrm>
              <a:off x="1069875" y="1992271"/>
              <a:ext cx="171191" cy="16911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1F6D0F5-0A05-9542-9A35-D0ABE78E7F93}"/>
                </a:ext>
              </a:extLst>
            </p:cNvPr>
            <p:cNvSpPr/>
            <p:nvPr/>
          </p:nvSpPr>
          <p:spPr>
            <a:xfrm>
              <a:off x="1280161" y="1992270"/>
              <a:ext cx="171191" cy="16911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AA7AF3E-80F6-4843-B4AC-47B581CCE2A4}"/>
                </a:ext>
              </a:extLst>
            </p:cNvPr>
            <p:cNvSpPr/>
            <p:nvPr/>
          </p:nvSpPr>
          <p:spPr>
            <a:xfrm>
              <a:off x="1490940" y="1992271"/>
              <a:ext cx="171191" cy="16911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8D86F8D-9DFF-9844-B3D7-B2B0C037C51D}"/>
                </a:ext>
              </a:extLst>
            </p:cNvPr>
            <p:cNvSpPr/>
            <p:nvPr/>
          </p:nvSpPr>
          <p:spPr>
            <a:xfrm>
              <a:off x="1701226" y="1992270"/>
              <a:ext cx="171191" cy="16911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8EA955A-6894-FF41-8882-D79EF1236B20}"/>
                </a:ext>
              </a:extLst>
            </p:cNvPr>
            <p:cNvSpPr/>
            <p:nvPr/>
          </p:nvSpPr>
          <p:spPr>
            <a:xfrm>
              <a:off x="1912005" y="1992270"/>
              <a:ext cx="171191" cy="169111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80AC800-7113-AB40-8BD6-AB5D5C28B308}"/>
                </a:ext>
              </a:extLst>
            </p:cNvPr>
            <p:cNvSpPr/>
            <p:nvPr/>
          </p:nvSpPr>
          <p:spPr>
            <a:xfrm>
              <a:off x="2122291" y="1992269"/>
              <a:ext cx="171191" cy="169111"/>
            </a:xfrm>
            <a:prstGeom prst="rect">
              <a:avLst/>
            </a:prstGeom>
            <a:solidFill>
              <a:srgbClr val="9539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D92CE03-CAF5-F84E-8125-1DF3494BB3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10000"/>
          </a:blip>
          <a:srcRect b="12037"/>
          <a:stretch/>
        </p:blipFill>
        <p:spPr>
          <a:xfrm>
            <a:off x="5249547" y="3972784"/>
            <a:ext cx="3307411" cy="290929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8D39C13-1E20-4D46-8BB5-085A7FBD8D94}"/>
              </a:ext>
            </a:extLst>
          </p:cNvPr>
          <p:cNvGrpSpPr/>
          <p:nvPr/>
        </p:nvGrpSpPr>
        <p:grpSpPr>
          <a:xfrm>
            <a:off x="1107650" y="3649332"/>
            <a:ext cx="6579830" cy="1026691"/>
            <a:chOff x="1072449" y="3649332"/>
            <a:chExt cx="6579830" cy="1026691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D19791F-2E36-A241-AC84-A5E1733B56E1}"/>
                </a:ext>
              </a:extLst>
            </p:cNvPr>
            <p:cNvSpPr/>
            <p:nvPr/>
          </p:nvSpPr>
          <p:spPr>
            <a:xfrm>
              <a:off x="1317936" y="3649332"/>
              <a:ext cx="6334343" cy="10266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600" dirty="0">
                  <a:solidFill>
                    <a:schemeClr val="tx2">
                      <a:lumMod val="50000"/>
                    </a:schemeClr>
                  </a:solidFill>
                  <a:latin typeface="+mj-lt"/>
                  <a:ea typeface="Open Sans Light" panose="020B0306030504020204" pitchFamily="34" charset="0"/>
                  <a:cs typeface="Poppins ExtraLight" panose="00000300000000000000" pitchFamily="50" charset="0"/>
                </a:rPr>
                <a:t>Construction and trades</a:t>
              </a:r>
            </a:p>
            <a:p>
              <a:pPr>
                <a:lnSpc>
                  <a:spcPct val="130000"/>
                </a:lnSpc>
              </a:pPr>
              <a:r>
                <a:rPr lang="en-US" sz="1600" dirty="0">
                  <a:solidFill>
                    <a:schemeClr val="tx2">
                      <a:lumMod val="50000"/>
                    </a:schemeClr>
                  </a:solidFill>
                  <a:latin typeface="+mj-lt"/>
                  <a:ea typeface="Open Sans Light" panose="020B0306030504020204" pitchFamily="34" charset="0"/>
                  <a:cs typeface="Poppins ExtraLight" panose="00000300000000000000" pitchFamily="50" charset="0"/>
                </a:rPr>
                <a:t>Services, including foodservice</a:t>
              </a:r>
            </a:p>
            <a:p>
              <a:pPr>
                <a:lnSpc>
                  <a:spcPct val="130000"/>
                </a:lnSpc>
              </a:pPr>
              <a:r>
                <a:rPr lang="en-US" sz="1600" dirty="0">
                  <a:solidFill>
                    <a:schemeClr val="tx2">
                      <a:lumMod val="50000"/>
                    </a:schemeClr>
                  </a:solidFill>
                  <a:latin typeface="+mj-lt"/>
                  <a:ea typeface="Open Sans Light" panose="020B0306030504020204" pitchFamily="34" charset="0"/>
                  <a:cs typeface="Poppins ExtraLight" panose="00000300000000000000" pitchFamily="50" charset="0"/>
                </a:rPr>
                <a:t>Transportation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DB58704-7A97-3B45-BB0E-B72ECB08B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2449" y="3737834"/>
              <a:ext cx="234950" cy="234950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72241D75-71CE-074D-BEC9-384C7AF4F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2449" y="4057914"/>
              <a:ext cx="234950" cy="234950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49C564AA-40B5-EF49-AD76-3B8E70D7D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2449" y="4376095"/>
              <a:ext cx="234950" cy="234950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9B87CAB-3024-4D2A-A7E1-5A712462AFBB}"/>
              </a:ext>
            </a:extLst>
          </p:cNvPr>
          <p:cNvGrpSpPr/>
          <p:nvPr/>
        </p:nvGrpSpPr>
        <p:grpSpPr>
          <a:xfrm>
            <a:off x="1107650" y="4599798"/>
            <a:ext cx="6579830" cy="1026691"/>
            <a:chOff x="1072449" y="3649332"/>
            <a:chExt cx="6579830" cy="1026691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2CE1020-9F1F-4B79-9E87-5F9638A039F1}"/>
                </a:ext>
              </a:extLst>
            </p:cNvPr>
            <p:cNvSpPr/>
            <p:nvPr/>
          </p:nvSpPr>
          <p:spPr>
            <a:xfrm>
              <a:off x="1317936" y="3649332"/>
              <a:ext cx="6334343" cy="10266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600" dirty="0">
                  <a:solidFill>
                    <a:schemeClr val="tx2">
                      <a:lumMod val="50000"/>
                    </a:schemeClr>
                  </a:solidFill>
                  <a:latin typeface="+mj-lt"/>
                  <a:ea typeface="Open Sans Light" panose="020B0306030504020204" pitchFamily="34" charset="0"/>
                  <a:cs typeface="Poppins ExtraLight" panose="00000300000000000000" pitchFamily="50" charset="0"/>
                </a:rPr>
                <a:t>Installation, maintenance, and repair</a:t>
              </a:r>
            </a:p>
            <a:p>
              <a:pPr>
                <a:lnSpc>
                  <a:spcPct val="130000"/>
                </a:lnSpc>
              </a:pPr>
              <a:r>
                <a:rPr lang="en-US" sz="1600" dirty="0">
                  <a:solidFill>
                    <a:schemeClr val="tx2">
                      <a:lumMod val="50000"/>
                    </a:schemeClr>
                  </a:solidFill>
                  <a:latin typeface="+mj-lt"/>
                  <a:ea typeface="Open Sans Light" panose="020B0306030504020204" pitchFamily="34" charset="0"/>
                  <a:cs typeface="Poppins ExtraLight" panose="00000300000000000000" pitchFamily="50" charset="0"/>
                </a:rPr>
                <a:t>Sales</a:t>
              </a:r>
            </a:p>
            <a:p>
              <a:pPr>
                <a:lnSpc>
                  <a:spcPct val="130000"/>
                </a:lnSpc>
              </a:pPr>
              <a:r>
                <a:rPr lang="en-US" sz="1600" dirty="0">
                  <a:solidFill>
                    <a:schemeClr val="tx2">
                      <a:lumMod val="50000"/>
                    </a:schemeClr>
                  </a:solidFill>
                  <a:latin typeface="+mj-lt"/>
                  <a:ea typeface="Open Sans Light" panose="020B0306030504020204" pitchFamily="34" charset="0"/>
                  <a:cs typeface="Poppins ExtraLight" panose="00000300000000000000" pitchFamily="50" charset="0"/>
                </a:rPr>
                <a:t>Entertainment, sports, media, communications</a:t>
              </a: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61F8CFA-E40B-4ECE-923A-F40CE11EE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2449" y="3737834"/>
              <a:ext cx="234950" cy="23495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A6030866-E81D-4F3F-A163-02391BDE6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2449" y="4057914"/>
              <a:ext cx="234950" cy="234950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54933567-15F4-4ACA-9757-446DA60C33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2449" y="4376095"/>
              <a:ext cx="234950" cy="234950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29363F7-2BE8-4D03-8D5D-82A92F18935F}"/>
              </a:ext>
            </a:extLst>
          </p:cNvPr>
          <p:cNvGrpSpPr/>
          <p:nvPr/>
        </p:nvGrpSpPr>
        <p:grpSpPr>
          <a:xfrm>
            <a:off x="1107650" y="5552802"/>
            <a:ext cx="6579830" cy="1026691"/>
            <a:chOff x="1072449" y="3649332"/>
            <a:chExt cx="6579830" cy="1026691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730BCC7-4D51-4A86-A069-D258518FE730}"/>
                </a:ext>
              </a:extLst>
            </p:cNvPr>
            <p:cNvSpPr/>
            <p:nvPr/>
          </p:nvSpPr>
          <p:spPr>
            <a:xfrm>
              <a:off x="1317936" y="3649332"/>
              <a:ext cx="6334343" cy="10266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600" dirty="0">
                  <a:solidFill>
                    <a:schemeClr val="tx2">
                      <a:lumMod val="50000"/>
                    </a:schemeClr>
                  </a:solidFill>
                  <a:latin typeface="+mj-lt"/>
                  <a:ea typeface="Open Sans Light" panose="020B0306030504020204" pitchFamily="34" charset="0"/>
                  <a:cs typeface="Poppins ExtraLight" panose="00000300000000000000" pitchFamily="50" charset="0"/>
                </a:rPr>
                <a:t>Production, machinery setters, operators, tenders</a:t>
              </a:r>
            </a:p>
            <a:p>
              <a:pPr>
                <a:lnSpc>
                  <a:spcPct val="130000"/>
                </a:lnSpc>
              </a:pPr>
              <a:r>
                <a:rPr lang="en-US" sz="1600" dirty="0">
                  <a:solidFill>
                    <a:schemeClr val="tx2">
                      <a:lumMod val="50000"/>
                    </a:schemeClr>
                  </a:solidFill>
                  <a:latin typeface="+mj-lt"/>
                  <a:ea typeface="Open Sans Light" panose="020B0306030504020204" pitchFamily="34" charset="0"/>
                  <a:cs typeface="Poppins ExtraLight" panose="00000300000000000000" pitchFamily="50" charset="0"/>
                </a:rPr>
                <a:t>Executive, administrative, managerial, financial</a:t>
              </a:r>
            </a:p>
            <a:p>
              <a:pPr>
                <a:lnSpc>
                  <a:spcPct val="130000"/>
                </a:lnSpc>
              </a:pPr>
              <a:r>
                <a:rPr lang="en-US" sz="1600" dirty="0">
                  <a:solidFill>
                    <a:schemeClr val="tx2">
                      <a:lumMod val="50000"/>
                    </a:schemeClr>
                  </a:solidFill>
                  <a:latin typeface="+mj-lt"/>
                  <a:ea typeface="Open Sans Light" panose="020B0306030504020204" pitchFamily="34" charset="0"/>
                  <a:cs typeface="Poppins ExtraLight" panose="00000300000000000000" pitchFamily="50" charset="0"/>
                </a:rPr>
                <a:t>Farming, fishing, forestry</a:t>
              </a:r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BDBA966A-90D5-4482-8084-74BC6D59B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2449" y="3737834"/>
              <a:ext cx="234950" cy="234950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624AB40E-B0A5-45F9-9EA1-D999C4A21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2449" y="4057914"/>
              <a:ext cx="234950" cy="234950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0EB8E5F6-05C6-421D-991E-A7CBF6BD3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2449" y="4376095"/>
              <a:ext cx="234950" cy="234950"/>
            </a:xfrm>
            <a:prstGeom prst="rect">
              <a:avLst/>
            </a:prstGeom>
          </p:spPr>
        </p:pic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CA7D3BEE-2C7D-44D5-830D-E03BEB3D79C5}"/>
              </a:ext>
            </a:extLst>
          </p:cNvPr>
          <p:cNvSpPr txBox="1"/>
          <p:nvPr/>
        </p:nvSpPr>
        <p:spPr>
          <a:xfrm>
            <a:off x="4589841" y="6566332"/>
            <a:ext cx="30123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Source: </a:t>
            </a:r>
            <a:r>
              <a:rPr lang="en-US" sz="800" dirty="0">
                <a:hlinkClick r:id="rId6"/>
              </a:rPr>
              <a:t>National Safety Council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83809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8E0CC635-37A3-DF4E-B29D-34E3AED1B12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6" r="14626"/>
          <a:stretch>
            <a:fillRect/>
          </a:stretch>
        </p:blipFill>
        <p:spPr/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EDE4EF6-162B-4821-9217-6462513C6888}"/>
              </a:ext>
            </a:extLst>
          </p:cNvPr>
          <p:cNvGrpSpPr/>
          <p:nvPr/>
        </p:nvGrpSpPr>
        <p:grpSpPr>
          <a:xfrm>
            <a:off x="1214847" y="987672"/>
            <a:ext cx="9762352" cy="938554"/>
            <a:chOff x="1214847" y="435410"/>
            <a:chExt cx="9762352" cy="93855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B735E62-008B-4B6A-B11F-44413A706D0E}"/>
                </a:ext>
              </a:extLst>
            </p:cNvPr>
            <p:cNvSpPr txBox="1"/>
            <p:nvPr/>
          </p:nvSpPr>
          <p:spPr>
            <a:xfrm>
              <a:off x="1214847" y="435410"/>
              <a:ext cx="9762352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Many People are in</a:t>
              </a:r>
              <a:r>
                <a:rPr lang="id-ID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>
                  <a:solidFill>
                    <a:srgbClr val="953993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TREATMENT AND RECOVERY</a:t>
              </a:r>
              <a:endParaRPr lang="id-ID" sz="3000" b="1" dirty="0">
                <a:solidFill>
                  <a:srgbClr val="953993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C6B7C42-F50E-4193-BCC5-674D67BBD4D4}"/>
                </a:ext>
              </a:extLst>
            </p:cNvPr>
            <p:cNvGrpSpPr/>
            <p:nvPr/>
          </p:nvGrpSpPr>
          <p:grpSpPr>
            <a:xfrm>
              <a:off x="5484197" y="1204851"/>
              <a:ext cx="1223607" cy="169113"/>
              <a:chOff x="4304141" y="1204851"/>
              <a:chExt cx="1223607" cy="169113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1CE856D-798F-4D67-841E-764E7B7E168D}"/>
                  </a:ext>
                </a:extLst>
              </p:cNvPr>
              <p:cNvSpPr/>
              <p:nvPr/>
            </p:nvSpPr>
            <p:spPr>
              <a:xfrm>
                <a:off x="4304141" y="1204853"/>
                <a:ext cx="171191" cy="16911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04F41E0-2088-476C-9467-188272AD53C9}"/>
                  </a:ext>
                </a:extLst>
              </p:cNvPr>
              <p:cNvSpPr/>
              <p:nvPr/>
            </p:nvSpPr>
            <p:spPr>
              <a:xfrm>
                <a:off x="4514427" y="1204852"/>
                <a:ext cx="171191" cy="16911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DF87E9C-4B49-4505-963D-35B8BE101B94}"/>
                  </a:ext>
                </a:extLst>
              </p:cNvPr>
              <p:cNvSpPr/>
              <p:nvPr/>
            </p:nvSpPr>
            <p:spPr>
              <a:xfrm>
                <a:off x="4725206" y="1204853"/>
                <a:ext cx="171191" cy="16911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032AAC7-24E8-4FF8-9CC2-2428BCFDA8B0}"/>
                  </a:ext>
                </a:extLst>
              </p:cNvPr>
              <p:cNvSpPr/>
              <p:nvPr/>
            </p:nvSpPr>
            <p:spPr>
              <a:xfrm>
                <a:off x="4935492" y="1204852"/>
                <a:ext cx="171191" cy="169111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DF34DC0-3C45-4DDA-AC8C-8C1DA17345F5}"/>
                  </a:ext>
                </a:extLst>
              </p:cNvPr>
              <p:cNvSpPr/>
              <p:nvPr/>
            </p:nvSpPr>
            <p:spPr>
              <a:xfrm>
                <a:off x="5146271" y="1204852"/>
                <a:ext cx="171191" cy="169111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8E17DCF0-0585-4C1E-BF73-D8F965B298F7}"/>
                  </a:ext>
                </a:extLst>
              </p:cNvPr>
              <p:cNvSpPr/>
              <p:nvPr/>
            </p:nvSpPr>
            <p:spPr>
              <a:xfrm>
                <a:off x="5356557" y="1204851"/>
                <a:ext cx="171191" cy="169111"/>
              </a:xfrm>
              <a:prstGeom prst="rect">
                <a:avLst/>
              </a:prstGeom>
              <a:solidFill>
                <a:srgbClr val="9539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</p:grpSp>
      <p:pic>
        <p:nvPicPr>
          <p:cNvPr id="21" name="Picture Placeholder 20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E111EABF-7173-DC41-80F9-15FC1E4DCBC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33" b="19933"/>
          <a:stretch>
            <a:fillRect/>
          </a:stretch>
        </p:blipFill>
        <p:spPr/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3846572-9883-BC41-8295-853A1E69E549}"/>
              </a:ext>
            </a:extLst>
          </p:cNvPr>
          <p:cNvSpPr/>
          <p:nvPr/>
        </p:nvSpPr>
        <p:spPr>
          <a:xfrm>
            <a:off x="-1" y="3429000"/>
            <a:ext cx="12192001" cy="3429000"/>
          </a:xfrm>
          <a:prstGeom prst="rect">
            <a:avLst/>
          </a:prstGeom>
          <a:solidFill>
            <a:srgbClr val="953993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DE289C5-E0F7-B643-A190-37662AC6AF41}"/>
              </a:ext>
            </a:extLst>
          </p:cNvPr>
          <p:cNvSpPr txBox="1"/>
          <p:nvPr/>
        </p:nvSpPr>
        <p:spPr>
          <a:xfrm>
            <a:off x="2921000" y="1992891"/>
            <a:ext cx="635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pc="300" dirty="0">
                <a:latin typeface="+mj-lt"/>
                <a:cs typeface="Poppins Light" panose="00000400000000000000" pitchFamily="50" charset="0"/>
              </a:rPr>
              <a:t>9% of the U.S. workforce had a substance use disorder in the past 12 months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1D42AF0-794F-144A-85FD-AD782985BB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9158" y="5773487"/>
            <a:ext cx="1866900" cy="7493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E2F67CF-3051-4277-9E09-5DEFB9E321CE}"/>
              </a:ext>
            </a:extLst>
          </p:cNvPr>
          <p:cNvSpPr txBox="1"/>
          <p:nvPr/>
        </p:nvSpPr>
        <p:spPr>
          <a:xfrm>
            <a:off x="4589841" y="3148827"/>
            <a:ext cx="30123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Source: </a:t>
            </a:r>
            <a:r>
              <a:rPr lang="en-US" sz="800" dirty="0">
                <a:hlinkClick r:id="rId6"/>
              </a:rPr>
              <a:t>National Safety Council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66302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144B25-337F-4954-B598-E5E39282556C}"/>
              </a:ext>
            </a:extLst>
          </p:cNvPr>
          <p:cNvSpPr txBox="1"/>
          <p:nvPr/>
        </p:nvSpPr>
        <p:spPr>
          <a:xfrm>
            <a:off x="4167117" y="563353"/>
            <a:ext cx="662290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Let’s Protect and Support People in</a:t>
            </a:r>
          </a:p>
          <a:p>
            <a:r>
              <a:rPr lang="en-US" sz="3200" b="1" dirty="0">
                <a:solidFill>
                  <a:srgbClr val="953993"/>
                </a:solidFill>
                <a:latin typeface="Arial Black" panose="020B0604020202020204" pitchFamily="34" charset="0"/>
              </a:rPr>
              <a:t>THIS WORKPLACE</a:t>
            </a:r>
            <a:endParaRPr lang="id-ID" sz="3200" b="1" dirty="0">
              <a:solidFill>
                <a:srgbClr val="953993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880EBF-3A34-4E40-BB3F-B24E3A214C87}"/>
              </a:ext>
            </a:extLst>
          </p:cNvPr>
          <p:cNvSpPr/>
          <p:nvPr/>
        </p:nvSpPr>
        <p:spPr>
          <a:xfrm>
            <a:off x="4291808" y="1881620"/>
            <a:ext cx="171191" cy="1691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F40CA9-DD22-4436-83AB-3125E00AC6B6}"/>
              </a:ext>
            </a:extLst>
          </p:cNvPr>
          <p:cNvSpPr/>
          <p:nvPr/>
        </p:nvSpPr>
        <p:spPr>
          <a:xfrm>
            <a:off x="4502094" y="1881619"/>
            <a:ext cx="171191" cy="16911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631CDA-E50E-4EF7-9E62-E84A9B788109}"/>
              </a:ext>
            </a:extLst>
          </p:cNvPr>
          <p:cNvSpPr/>
          <p:nvPr/>
        </p:nvSpPr>
        <p:spPr>
          <a:xfrm>
            <a:off x="4712873" y="1881620"/>
            <a:ext cx="171191" cy="16911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2C2365-16F8-4CFA-8870-BC92C9A4EDAF}"/>
              </a:ext>
            </a:extLst>
          </p:cNvPr>
          <p:cNvSpPr/>
          <p:nvPr/>
        </p:nvSpPr>
        <p:spPr>
          <a:xfrm>
            <a:off x="4923159" y="1881619"/>
            <a:ext cx="171191" cy="16911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E24631-7188-44E6-8E5C-86771540BC07}"/>
              </a:ext>
            </a:extLst>
          </p:cNvPr>
          <p:cNvSpPr/>
          <p:nvPr/>
        </p:nvSpPr>
        <p:spPr>
          <a:xfrm>
            <a:off x="5133938" y="1881619"/>
            <a:ext cx="171191" cy="169111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+mj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4C99334-DFFC-4728-A75D-3722153C3C28}"/>
              </a:ext>
            </a:extLst>
          </p:cNvPr>
          <p:cNvSpPr/>
          <p:nvPr/>
        </p:nvSpPr>
        <p:spPr>
          <a:xfrm>
            <a:off x="5344224" y="1881618"/>
            <a:ext cx="171191" cy="169111"/>
          </a:xfrm>
          <a:prstGeom prst="rect">
            <a:avLst/>
          </a:prstGeom>
          <a:solidFill>
            <a:srgbClr val="9539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+mj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0F2B73-98DD-4A17-9B3D-898F3D476463}"/>
              </a:ext>
            </a:extLst>
          </p:cNvPr>
          <p:cNvSpPr/>
          <p:nvPr/>
        </p:nvSpPr>
        <p:spPr>
          <a:xfrm>
            <a:off x="4167117" y="2166437"/>
            <a:ext cx="7285712" cy="1026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+mj-lt"/>
                <a:ea typeface="Open Sans Light" panose="020B0306030504020204" pitchFamily="34" charset="0"/>
                <a:cs typeface="Poppins ExtraLight" panose="00000300000000000000" pitchFamily="50" charset="0"/>
              </a:rPr>
              <a:t>All employees are important. Everyone deserves respect and support. That’s why it’s important to create a workplace that supports employees in recovery. When we do that, it has a positive impact on the bottom line.</a:t>
            </a:r>
            <a:endParaRPr lang="en-US" sz="1600" i="1" dirty="0">
              <a:solidFill>
                <a:schemeClr val="tx2">
                  <a:lumMod val="50000"/>
                </a:schemeClr>
              </a:solidFill>
              <a:latin typeface="+mj-lt"/>
              <a:ea typeface="Open Sans Light" panose="020B0306030504020204" pitchFamily="34" charset="0"/>
              <a:cs typeface="Poppins ExtraLight" panose="00000300000000000000" pitchFamily="50" charset="0"/>
            </a:endParaRPr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DE265003-C479-9545-B5BF-0C98F8BC6A9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1" t="586" r="37453" b="586"/>
          <a:stretch/>
        </p:blipFill>
        <p:spPr>
          <a:xfrm>
            <a:off x="628650" y="667512"/>
            <a:ext cx="3333750" cy="5394960"/>
          </a:xfrm>
        </p:spPr>
      </p:pic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6891EC97-49D9-924F-A75F-1620A8555D5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6" r="8996"/>
          <a:stretch/>
        </p:blipFill>
        <p:spPr>
          <a:xfrm>
            <a:off x="4167117" y="3357372"/>
            <a:ext cx="3333750" cy="270510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4B7719-537E-FE4F-A3F4-EFDA27B26B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5515" y="6249555"/>
            <a:ext cx="1173175" cy="474133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FEA01F3-31E1-EC4B-B176-A1791794ADCE}"/>
              </a:ext>
            </a:extLst>
          </p:cNvPr>
          <p:cNvSpPr/>
          <p:nvPr/>
        </p:nvSpPr>
        <p:spPr>
          <a:xfrm>
            <a:off x="11469628" y="145500"/>
            <a:ext cx="474133" cy="474133"/>
          </a:xfrm>
          <a:prstGeom prst="rect">
            <a:avLst/>
          </a:prstGeom>
          <a:solidFill>
            <a:srgbClr val="9539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4C004D4-17C3-AC41-B541-473FC85C4B5A}"/>
              </a:ext>
            </a:extLst>
          </p:cNvPr>
          <p:cNvSpPr/>
          <p:nvPr/>
        </p:nvSpPr>
        <p:spPr>
          <a:xfrm>
            <a:off x="628650" y="667512"/>
            <a:ext cx="3333750" cy="5394960"/>
          </a:xfrm>
          <a:prstGeom prst="rect">
            <a:avLst/>
          </a:prstGeom>
          <a:solidFill>
            <a:srgbClr val="953993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2B0A78D-5971-EE49-95A3-B214632FDD3D}"/>
              </a:ext>
            </a:extLst>
          </p:cNvPr>
          <p:cNvSpPr/>
          <p:nvPr/>
        </p:nvSpPr>
        <p:spPr>
          <a:xfrm>
            <a:off x="4167117" y="3357372"/>
            <a:ext cx="3333750" cy="2705100"/>
          </a:xfrm>
          <a:prstGeom prst="rect">
            <a:avLst/>
          </a:prstGeom>
          <a:solidFill>
            <a:srgbClr val="953993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63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9EAA1FF8-BC1C-2C4C-9312-D684F57CE5C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57" b="13557"/>
          <a:stretch/>
        </p:blipFill>
        <p:spPr>
          <a:xfrm>
            <a:off x="0" y="0"/>
            <a:ext cx="12192000" cy="6858000"/>
          </a:xfr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7D16ACF-B8FA-4E16-A679-31BA69D680BC}"/>
              </a:ext>
            </a:extLst>
          </p:cNvPr>
          <p:cNvSpPr/>
          <p:nvPr/>
        </p:nvSpPr>
        <p:spPr>
          <a:xfrm>
            <a:off x="3031067" y="364067"/>
            <a:ext cx="6129866" cy="6129866"/>
          </a:xfrm>
          <a:prstGeom prst="ellipse">
            <a:avLst/>
          </a:prstGeom>
          <a:solidFill>
            <a:srgbClr val="953993">
              <a:alpha val="80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BF3D496-51A9-48CA-B420-C0EFD915BDA3}"/>
              </a:ext>
            </a:extLst>
          </p:cNvPr>
          <p:cNvGrpSpPr/>
          <p:nvPr/>
        </p:nvGrpSpPr>
        <p:grpSpPr>
          <a:xfrm>
            <a:off x="3613340" y="2110448"/>
            <a:ext cx="4991495" cy="893765"/>
            <a:chOff x="3495109" y="480199"/>
            <a:chExt cx="4991495" cy="89376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A8C71A0-00F2-4D64-9003-EB6B0F60BFCE}"/>
                </a:ext>
              </a:extLst>
            </p:cNvPr>
            <p:cNvSpPr txBox="1"/>
            <p:nvPr/>
          </p:nvSpPr>
          <p:spPr>
            <a:xfrm>
              <a:off x="3495109" y="480199"/>
              <a:ext cx="499149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d-ID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DID YOU </a:t>
              </a:r>
              <a:r>
                <a:rPr lang="id-ID" sz="44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KNOW?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6898642-09A8-41A5-B058-EB4DCE0D43BD}"/>
                </a:ext>
              </a:extLst>
            </p:cNvPr>
            <p:cNvGrpSpPr/>
            <p:nvPr/>
          </p:nvGrpSpPr>
          <p:grpSpPr>
            <a:xfrm>
              <a:off x="5484197" y="1204851"/>
              <a:ext cx="1223607" cy="169113"/>
              <a:chOff x="4304141" y="1204851"/>
              <a:chExt cx="1223607" cy="169113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D40868E9-A382-429F-B56C-AC9A21B3EEB7}"/>
                  </a:ext>
                </a:extLst>
              </p:cNvPr>
              <p:cNvSpPr/>
              <p:nvPr/>
            </p:nvSpPr>
            <p:spPr>
              <a:xfrm>
                <a:off x="4304141" y="1204853"/>
                <a:ext cx="171191" cy="16911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569CBFB-24AC-4208-8FCA-78E668FF7E6C}"/>
                  </a:ext>
                </a:extLst>
              </p:cNvPr>
              <p:cNvSpPr/>
              <p:nvPr/>
            </p:nvSpPr>
            <p:spPr>
              <a:xfrm>
                <a:off x="4514427" y="1204852"/>
                <a:ext cx="171191" cy="16911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4282D48-AF22-497C-91F3-AACA2E4B96EF}"/>
                  </a:ext>
                </a:extLst>
              </p:cNvPr>
              <p:cNvSpPr/>
              <p:nvPr/>
            </p:nvSpPr>
            <p:spPr>
              <a:xfrm>
                <a:off x="4725206" y="1204853"/>
                <a:ext cx="171191" cy="16911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FD7A622-CC60-4615-8035-2E404E76D96A}"/>
                  </a:ext>
                </a:extLst>
              </p:cNvPr>
              <p:cNvSpPr/>
              <p:nvPr/>
            </p:nvSpPr>
            <p:spPr>
              <a:xfrm>
                <a:off x="4935492" y="1204852"/>
                <a:ext cx="171191" cy="169111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2DAE028-1FE1-4B51-9592-1FB87179D210}"/>
                  </a:ext>
                </a:extLst>
              </p:cNvPr>
              <p:cNvSpPr/>
              <p:nvPr/>
            </p:nvSpPr>
            <p:spPr>
              <a:xfrm>
                <a:off x="5146271" y="1204852"/>
                <a:ext cx="171191" cy="169111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80DACF9-9EDD-430E-88FA-0A6C00CB056D}"/>
                  </a:ext>
                </a:extLst>
              </p:cNvPr>
              <p:cNvSpPr/>
              <p:nvPr/>
            </p:nvSpPr>
            <p:spPr>
              <a:xfrm>
                <a:off x="5356557" y="1204851"/>
                <a:ext cx="171191" cy="169111"/>
              </a:xfrm>
              <a:prstGeom prst="rect">
                <a:avLst/>
              </a:prstGeom>
              <a:solidFill>
                <a:srgbClr val="9539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/>
              </a:p>
            </p:txBody>
          </p:sp>
        </p:grp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22A85A18-D24B-4358-8590-B760DB44943B}"/>
              </a:ext>
            </a:extLst>
          </p:cNvPr>
          <p:cNvSpPr/>
          <p:nvPr/>
        </p:nvSpPr>
        <p:spPr>
          <a:xfrm>
            <a:off x="3724504" y="3243956"/>
            <a:ext cx="4769165" cy="1786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280"/>
              </a:lnSpc>
            </a:pPr>
            <a:r>
              <a:rPr lang="en-US" sz="2800" dirty="0">
                <a:solidFill>
                  <a:schemeClr val="bg1"/>
                </a:solidFill>
                <a:latin typeface="+mj-lt"/>
                <a:ea typeface="Open Sans Light" panose="020B0306030504020204" pitchFamily="34" charset="0"/>
                <a:cs typeface="Poppins ExtraLight" panose="00000300000000000000" pitchFamily="50" charset="0"/>
              </a:rPr>
              <a:t>Employees in recovery miss</a:t>
            </a:r>
          </a:p>
          <a:p>
            <a:pPr algn="ctr">
              <a:lnSpc>
                <a:spcPts val="5280"/>
              </a:lnSpc>
            </a:pPr>
            <a:r>
              <a:rPr lang="en-US" sz="4400" b="1" dirty="0">
                <a:solidFill>
                  <a:schemeClr val="bg1"/>
                </a:solidFill>
                <a:latin typeface="Arial Black" panose="020B0604020202020204" pitchFamily="34" charset="0"/>
                <a:ea typeface="Open Sans Light" panose="020B0306030504020204" pitchFamily="34" charset="0"/>
                <a:cs typeface="Arial Black" panose="020B0604020202020204" pitchFamily="34" charset="0"/>
              </a:rPr>
              <a:t>14 LESS DAYS</a:t>
            </a:r>
          </a:p>
          <a:p>
            <a:pPr algn="ctr">
              <a:lnSpc>
                <a:spcPts val="2500"/>
              </a:lnSpc>
            </a:pPr>
            <a:r>
              <a:rPr lang="en-US" sz="2800" dirty="0">
                <a:solidFill>
                  <a:schemeClr val="bg1"/>
                </a:solidFill>
                <a:latin typeface="+mj-lt"/>
                <a:ea typeface="Open Sans Light" panose="020B0306030504020204" pitchFamily="34" charset="0"/>
                <a:cs typeface="Poppins ExtraLight" panose="00000300000000000000" pitchFamily="50" charset="0"/>
              </a:rPr>
              <a:t>per year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DC455BC-34FB-EA40-99BE-60BB8A5275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3978" y="5337260"/>
            <a:ext cx="1572332" cy="6310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5D9415E-7B12-42B5-A46A-ACE9202BF7A3}"/>
              </a:ext>
            </a:extLst>
          </p:cNvPr>
          <p:cNvSpPr txBox="1"/>
          <p:nvPr/>
        </p:nvSpPr>
        <p:spPr>
          <a:xfrm>
            <a:off x="4602928" y="6151791"/>
            <a:ext cx="30123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Source: National Safety Council</a:t>
            </a:r>
          </a:p>
        </p:txBody>
      </p:sp>
    </p:spTree>
    <p:extLst>
      <p:ext uri="{BB962C8B-B14F-4D97-AF65-F5344CB8AC3E}">
        <p14:creationId xmlns:p14="http://schemas.microsoft.com/office/powerpoint/2010/main" val="37454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E426DF6F-188F-7540-9DAA-FF9DA3053BB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56" t="1032" r="7575" b="1032"/>
          <a:stretch/>
        </p:blipFill>
        <p:spPr>
          <a:xfrm>
            <a:off x="8124825" y="0"/>
            <a:ext cx="4067175" cy="6858000"/>
          </a:xfr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4A3C593E-83F7-9A49-9825-E3A20F1871A9}"/>
              </a:ext>
            </a:extLst>
          </p:cNvPr>
          <p:cNvSpPr/>
          <p:nvPr/>
        </p:nvSpPr>
        <p:spPr>
          <a:xfrm>
            <a:off x="8124826" y="0"/>
            <a:ext cx="4067174" cy="6869292"/>
          </a:xfrm>
          <a:prstGeom prst="rect">
            <a:avLst/>
          </a:prstGeom>
          <a:solidFill>
            <a:srgbClr val="953993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0BF64E1-6E89-4C65-A999-9A3A5FF8F5D7}"/>
              </a:ext>
            </a:extLst>
          </p:cNvPr>
          <p:cNvSpPr/>
          <p:nvPr/>
        </p:nvSpPr>
        <p:spPr>
          <a:xfrm>
            <a:off x="837785" y="2931436"/>
            <a:ext cx="6864413" cy="706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+mj-lt"/>
                <a:ea typeface="Open Sans Light" panose="020B0306030504020204" pitchFamily="34" charset="0"/>
                <a:cs typeface="Poppins ExtraLight" panose="00000300000000000000" pitchFamily="50" charset="0"/>
              </a:rPr>
              <a:t>Employers and employees both benefit when we prevent substance use, avoid the risks of overdose, and support people in recovery.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BD29E7A-4CB6-3946-9C59-92B4F25D24D5}"/>
              </a:ext>
            </a:extLst>
          </p:cNvPr>
          <p:cNvSpPr/>
          <p:nvPr/>
        </p:nvSpPr>
        <p:spPr>
          <a:xfrm>
            <a:off x="8641136" y="1992269"/>
            <a:ext cx="3132499" cy="3187719"/>
          </a:xfrm>
          <a:prstGeom prst="rect">
            <a:avLst/>
          </a:prstGeom>
          <a:solidFill>
            <a:srgbClr val="953993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 Black" panose="020B0604020202020204" pitchFamily="34" charset="0"/>
                <a:cs typeface="Arial Black" panose="020B0604020202020204" pitchFamily="34" charset="0"/>
              </a:rPr>
              <a:t>22 million+</a:t>
            </a:r>
          </a:p>
          <a:p>
            <a:pPr algn="ctr"/>
            <a:r>
              <a:rPr lang="en-US" dirty="0"/>
              <a:t>people in the U.S. are in recovery for a substance use disorder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DECFF0A-9751-5B41-B324-3FAB03309B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9674" y="5773487"/>
            <a:ext cx="1866900" cy="7493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1EBCA54-5FFB-974A-8455-B2D702E71B7E}"/>
              </a:ext>
            </a:extLst>
          </p:cNvPr>
          <p:cNvSpPr txBox="1"/>
          <p:nvPr/>
        </p:nvSpPr>
        <p:spPr>
          <a:xfrm>
            <a:off x="837785" y="1267617"/>
            <a:ext cx="5976316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There are Positive Impacts</a:t>
            </a:r>
            <a:endParaRPr lang="id-ID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id-ID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>
                <a:solidFill>
                  <a:srgbClr val="953993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EVERYONE</a:t>
            </a:r>
            <a:endParaRPr lang="id-ID" sz="3800" b="1" dirty="0">
              <a:solidFill>
                <a:srgbClr val="953993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F59CE99-2536-EC45-8F6F-CB548ED26D0F}"/>
              </a:ext>
            </a:extLst>
          </p:cNvPr>
          <p:cNvGrpSpPr/>
          <p:nvPr/>
        </p:nvGrpSpPr>
        <p:grpSpPr>
          <a:xfrm>
            <a:off x="936459" y="2738246"/>
            <a:ext cx="1223607" cy="169113"/>
            <a:chOff x="1069875" y="1992269"/>
            <a:chExt cx="1223607" cy="169113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4A28E84-73FA-1541-8B97-2428E3B625AA}"/>
                </a:ext>
              </a:extLst>
            </p:cNvPr>
            <p:cNvSpPr/>
            <p:nvPr/>
          </p:nvSpPr>
          <p:spPr>
            <a:xfrm>
              <a:off x="1069875" y="1992271"/>
              <a:ext cx="171191" cy="16911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1F6D0F5-0A05-9542-9A35-D0ABE78E7F93}"/>
                </a:ext>
              </a:extLst>
            </p:cNvPr>
            <p:cNvSpPr/>
            <p:nvPr/>
          </p:nvSpPr>
          <p:spPr>
            <a:xfrm>
              <a:off x="1280161" y="1992270"/>
              <a:ext cx="171191" cy="16911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AA7AF3E-80F6-4843-B4AC-47B581CCE2A4}"/>
                </a:ext>
              </a:extLst>
            </p:cNvPr>
            <p:cNvSpPr/>
            <p:nvPr/>
          </p:nvSpPr>
          <p:spPr>
            <a:xfrm>
              <a:off x="1490940" y="1992271"/>
              <a:ext cx="171191" cy="16911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8D86F8D-9DFF-9844-B3D7-B2B0C037C51D}"/>
                </a:ext>
              </a:extLst>
            </p:cNvPr>
            <p:cNvSpPr/>
            <p:nvPr/>
          </p:nvSpPr>
          <p:spPr>
            <a:xfrm>
              <a:off x="1701226" y="1992270"/>
              <a:ext cx="171191" cy="16911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8EA955A-6894-FF41-8882-D79EF1236B20}"/>
                </a:ext>
              </a:extLst>
            </p:cNvPr>
            <p:cNvSpPr/>
            <p:nvPr/>
          </p:nvSpPr>
          <p:spPr>
            <a:xfrm>
              <a:off x="1912005" y="1992270"/>
              <a:ext cx="171191" cy="169111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80AC800-7113-AB40-8BD6-AB5D5C28B308}"/>
                </a:ext>
              </a:extLst>
            </p:cNvPr>
            <p:cNvSpPr/>
            <p:nvPr/>
          </p:nvSpPr>
          <p:spPr>
            <a:xfrm>
              <a:off x="2122291" y="1992269"/>
              <a:ext cx="171191" cy="169111"/>
            </a:xfrm>
            <a:prstGeom prst="rect">
              <a:avLst/>
            </a:prstGeom>
            <a:solidFill>
              <a:srgbClr val="9539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D92CE03-CAF5-F84E-8125-1DF3494BB37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0000"/>
          </a:blip>
          <a:stretch>
            <a:fillRect/>
          </a:stretch>
        </p:blipFill>
        <p:spPr>
          <a:xfrm>
            <a:off x="5249547" y="3972784"/>
            <a:ext cx="3307411" cy="330741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C5B694B-D735-4253-979B-162A090B9CFA}"/>
              </a:ext>
            </a:extLst>
          </p:cNvPr>
          <p:cNvGrpSpPr/>
          <p:nvPr/>
        </p:nvGrpSpPr>
        <p:grpSpPr>
          <a:xfrm>
            <a:off x="1107650" y="3649332"/>
            <a:ext cx="2959526" cy="1346779"/>
            <a:chOff x="1107650" y="3649332"/>
            <a:chExt cx="2959526" cy="1346779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324A433-F1CE-4BB0-8E45-9195012C6C99}"/>
                </a:ext>
              </a:extLst>
            </p:cNvPr>
            <p:cNvSpPr/>
            <p:nvPr/>
          </p:nvSpPr>
          <p:spPr>
            <a:xfrm>
              <a:off x="1353137" y="3649332"/>
              <a:ext cx="2714039" cy="13467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600" dirty="0">
                  <a:solidFill>
                    <a:schemeClr val="tx2">
                      <a:lumMod val="50000"/>
                    </a:schemeClr>
                  </a:solidFill>
                  <a:latin typeface="+mj-lt"/>
                  <a:ea typeface="Open Sans Light" panose="020B0306030504020204" pitchFamily="34" charset="0"/>
                  <a:cs typeface="Poppins ExtraLight" panose="00000300000000000000" pitchFamily="50" charset="0"/>
                </a:rPr>
                <a:t>Better performance</a:t>
              </a:r>
            </a:p>
            <a:p>
              <a:pPr>
                <a:lnSpc>
                  <a:spcPct val="130000"/>
                </a:lnSpc>
              </a:pPr>
              <a:r>
                <a:rPr lang="en-US" sz="1600" dirty="0">
                  <a:solidFill>
                    <a:schemeClr val="tx2">
                      <a:lumMod val="50000"/>
                    </a:schemeClr>
                  </a:solidFill>
                  <a:latin typeface="+mj-lt"/>
                  <a:ea typeface="Open Sans Light" panose="020B0306030504020204" pitchFamily="34" charset="0"/>
                  <a:cs typeface="Poppins ExtraLight" panose="00000300000000000000" pitchFamily="50" charset="0"/>
                </a:rPr>
                <a:t>Fewer accidents</a:t>
              </a:r>
            </a:p>
            <a:p>
              <a:pPr>
                <a:lnSpc>
                  <a:spcPct val="130000"/>
                </a:lnSpc>
              </a:pPr>
              <a:r>
                <a:rPr lang="en-US" sz="1600" dirty="0">
                  <a:solidFill>
                    <a:schemeClr val="tx2">
                      <a:lumMod val="50000"/>
                    </a:schemeClr>
                  </a:solidFill>
                  <a:latin typeface="+mj-lt"/>
                  <a:ea typeface="Open Sans Light" panose="020B0306030504020204" pitchFamily="34" charset="0"/>
                  <a:cs typeface="Poppins ExtraLight" panose="00000300000000000000" pitchFamily="50" charset="0"/>
                </a:rPr>
                <a:t>Greater loyalty</a:t>
              </a:r>
            </a:p>
            <a:p>
              <a:pPr>
                <a:lnSpc>
                  <a:spcPct val="130000"/>
                </a:lnSpc>
              </a:pPr>
              <a:r>
                <a:rPr lang="en-US" sz="1600" dirty="0">
                  <a:solidFill>
                    <a:schemeClr val="tx2">
                      <a:lumMod val="50000"/>
                    </a:schemeClr>
                  </a:solidFill>
                  <a:latin typeface="+mj-lt"/>
                  <a:ea typeface="Open Sans Light" panose="020B0306030504020204" pitchFamily="34" charset="0"/>
                  <a:cs typeface="Poppins ExtraLight" panose="00000300000000000000" pitchFamily="50" charset="0"/>
                </a:rPr>
                <a:t>Higher productivity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ABC28FE-6E59-4BF4-9BE0-5F3673465859}"/>
                </a:ext>
              </a:extLst>
            </p:cNvPr>
            <p:cNvGrpSpPr/>
            <p:nvPr/>
          </p:nvGrpSpPr>
          <p:grpSpPr>
            <a:xfrm>
              <a:off x="1107650" y="3737834"/>
              <a:ext cx="239472" cy="1198944"/>
              <a:chOff x="1107650" y="3737834"/>
              <a:chExt cx="239472" cy="1198944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06C40388-1CF9-4E23-BB5B-D4E3C2A067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7650" y="3737834"/>
                <a:ext cx="234950" cy="234950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C6FE114F-2E19-44C5-B465-5AB591AA59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7650" y="4057914"/>
                <a:ext cx="234950" cy="234950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2071849C-87AA-4294-9AB1-0A990EC31C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7650" y="4376095"/>
                <a:ext cx="234950" cy="234950"/>
              </a:xfrm>
              <a:prstGeom prst="rect">
                <a:avLst/>
              </a:prstGeom>
            </p:spPr>
          </p:pic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84852052-3EAD-4208-9647-F0AE35245A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12172" y="4701828"/>
                <a:ext cx="234950" cy="234950"/>
              </a:xfrm>
              <a:prstGeom prst="rect">
                <a:avLst/>
              </a:prstGeom>
            </p:spPr>
          </p:pic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A145C2B-452C-49F6-94BE-C4760B3F4661}"/>
              </a:ext>
            </a:extLst>
          </p:cNvPr>
          <p:cNvGrpSpPr/>
          <p:nvPr/>
        </p:nvGrpSpPr>
        <p:grpSpPr>
          <a:xfrm>
            <a:off x="3868274" y="3638040"/>
            <a:ext cx="3110228" cy="1346779"/>
            <a:chOff x="3868274" y="3638040"/>
            <a:chExt cx="3110228" cy="1346779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F99145E9-64F7-4255-AD5B-AC239B90428D}"/>
                </a:ext>
              </a:extLst>
            </p:cNvPr>
            <p:cNvSpPr/>
            <p:nvPr/>
          </p:nvSpPr>
          <p:spPr>
            <a:xfrm>
              <a:off x="4113761" y="3638040"/>
              <a:ext cx="2864741" cy="13467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600" dirty="0">
                  <a:solidFill>
                    <a:schemeClr val="tx2">
                      <a:lumMod val="50000"/>
                    </a:schemeClr>
                  </a:solidFill>
                  <a:latin typeface="+mj-lt"/>
                  <a:ea typeface="Open Sans Light" panose="020B0306030504020204" pitchFamily="34" charset="0"/>
                  <a:cs typeface="Poppins ExtraLight" panose="00000300000000000000" pitchFamily="50" charset="0"/>
                </a:rPr>
                <a:t>Less turnover</a:t>
              </a:r>
            </a:p>
            <a:p>
              <a:pPr>
                <a:lnSpc>
                  <a:spcPct val="130000"/>
                </a:lnSpc>
              </a:pPr>
              <a:r>
                <a:rPr lang="en-US" sz="1600" dirty="0">
                  <a:solidFill>
                    <a:schemeClr val="tx2">
                      <a:lumMod val="50000"/>
                    </a:schemeClr>
                  </a:solidFill>
                  <a:latin typeface="+mj-lt"/>
                  <a:ea typeface="Open Sans Light" panose="020B0306030504020204" pitchFamily="34" charset="0"/>
                  <a:cs typeface="Poppins ExtraLight" panose="00000300000000000000" pitchFamily="50" charset="0"/>
                </a:rPr>
                <a:t>Lower health care costs</a:t>
              </a:r>
            </a:p>
            <a:p>
              <a:pPr>
                <a:lnSpc>
                  <a:spcPct val="130000"/>
                </a:lnSpc>
              </a:pPr>
              <a:r>
                <a:rPr lang="en-US" sz="1600" dirty="0">
                  <a:solidFill>
                    <a:schemeClr val="tx2">
                      <a:lumMod val="50000"/>
                    </a:schemeClr>
                  </a:solidFill>
                  <a:latin typeface="+mj-lt"/>
                  <a:ea typeface="Open Sans Light" panose="020B0306030504020204" pitchFamily="34" charset="0"/>
                  <a:cs typeface="Poppins ExtraLight" panose="00000300000000000000" pitchFamily="50" charset="0"/>
                </a:rPr>
                <a:t>More long-term employees</a:t>
              </a:r>
            </a:p>
            <a:p>
              <a:pPr>
                <a:lnSpc>
                  <a:spcPct val="130000"/>
                </a:lnSpc>
              </a:pPr>
              <a:r>
                <a:rPr lang="en-US" sz="1600" dirty="0">
                  <a:solidFill>
                    <a:schemeClr val="tx2">
                      <a:lumMod val="50000"/>
                    </a:schemeClr>
                  </a:solidFill>
                  <a:latin typeface="+mj-lt"/>
                  <a:ea typeface="Open Sans Light" panose="020B0306030504020204" pitchFamily="34" charset="0"/>
                  <a:cs typeface="Poppins ExtraLight" panose="00000300000000000000" pitchFamily="50" charset="0"/>
                </a:rPr>
                <a:t>Reduced costs to train new hires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1CBEDEE-4E8C-4B60-A02D-7BDE580C21DB}"/>
                </a:ext>
              </a:extLst>
            </p:cNvPr>
            <p:cNvGrpSpPr/>
            <p:nvPr/>
          </p:nvGrpSpPr>
          <p:grpSpPr>
            <a:xfrm>
              <a:off x="3868274" y="3726542"/>
              <a:ext cx="234950" cy="1188865"/>
              <a:chOff x="3868274" y="3726542"/>
              <a:chExt cx="234950" cy="1188865"/>
            </a:xfrm>
          </p:grpSpPr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59FE3100-72DB-4D12-BB26-0409038F19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68274" y="3726542"/>
                <a:ext cx="234950" cy="234950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3A175952-CD08-4A6D-A46F-6E642385C1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68274" y="4046622"/>
                <a:ext cx="234950" cy="234950"/>
              </a:xfrm>
              <a:prstGeom prst="rect">
                <a:avLst/>
              </a:prstGeom>
            </p:spPr>
          </p:pic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5A77F687-175C-4667-8754-9404D7D623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68274" y="4364803"/>
                <a:ext cx="234950" cy="234950"/>
              </a:xfrm>
              <a:prstGeom prst="rect">
                <a:avLst/>
              </a:prstGeom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1267F794-7582-4F3F-923B-5664D5C2A7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68274" y="4680457"/>
                <a:ext cx="234950" cy="234950"/>
              </a:xfrm>
              <a:prstGeom prst="rect">
                <a:avLst/>
              </a:prstGeom>
            </p:spPr>
          </p:pic>
        </p:grp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FD387DE4-D535-4596-9FCA-7DA096567888}"/>
              </a:ext>
            </a:extLst>
          </p:cNvPr>
          <p:cNvSpPr txBox="1"/>
          <p:nvPr/>
        </p:nvSpPr>
        <p:spPr>
          <a:xfrm>
            <a:off x="4589841" y="6566332"/>
            <a:ext cx="30123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Source: </a:t>
            </a:r>
            <a:r>
              <a:rPr lang="en-US" sz="800" dirty="0">
                <a:hlinkClick r:id="rId6"/>
              </a:rPr>
              <a:t>Recovery Research Institute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8514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9EAA1FF8-BC1C-2C4C-9312-D684F57CE5C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7" b="7917"/>
          <a:stretch/>
        </p:blipFill>
        <p:spPr>
          <a:xfrm>
            <a:off x="0" y="0"/>
            <a:ext cx="12192000" cy="6858000"/>
          </a:xfr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7D16ACF-B8FA-4E16-A679-31BA69D680BC}"/>
              </a:ext>
            </a:extLst>
          </p:cNvPr>
          <p:cNvSpPr/>
          <p:nvPr/>
        </p:nvSpPr>
        <p:spPr>
          <a:xfrm>
            <a:off x="3031067" y="364067"/>
            <a:ext cx="6129866" cy="6129866"/>
          </a:xfrm>
          <a:prstGeom prst="ellipse">
            <a:avLst/>
          </a:prstGeom>
          <a:solidFill>
            <a:srgbClr val="953993">
              <a:alpha val="80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BF3D496-51A9-48CA-B420-C0EFD915BDA3}"/>
              </a:ext>
            </a:extLst>
          </p:cNvPr>
          <p:cNvGrpSpPr/>
          <p:nvPr/>
        </p:nvGrpSpPr>
        <p:grpSpPr>
          <a:xfrm>
            <a:off x="3613340" y="2110448"/>
            <a:ext cx="4991495" cy="893765"/>
            <a:chOff x="3495109" y="480199"/>
            <a:chExt cx="4991495" cy="89376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A8C71A0-00F2-4D64-9003-EB6B0F60BFCE}"/>
                </a:ext>
              </a:extLst>
            </p:cNvPr>
            <p:cNvSpPr txBox="1"/>
            <p:nvPr/>
          </p:nvSpPr>
          <p:spPr>
            <a:xfrm>
              <a:off x="3495109" y="480199"/>
              <a:ext cx="499149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d-ID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DID YOU </a:t>
              </a:r>
              <a:r>
                <a:rPr lang="id-ID" sz="44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KNOW?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6898642-09A8-41A5-B058-EB4DCE0D43BD}"/>
                </a:ext>
              </a:extLst>
            </p:cNvPr>
            <p:cNvGrpSpPr/>
            <p:nvPr/>
          </p:nvGrpSpPr>
          <p:grpSpPr>
            <a:xfrm>
              <a:off x="5484197" y="1204851"/>
              <a:ext cx="1223607" cy="169113"/>
              <a:chOff x="4304141" y="1204851"/>
              <a:chExt cx="1223607" cy="169113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D40868E9-A382-429F-B56C-AC9A21B3EEB7}"/>
                  </a:ext>
                </a:extLst>
              </p:cNvPr>
              <p:cNvSpPr/>
              <p:nvPr/>
            </p:nvSpPr>
            <p:spPr>
              <a:xfrm>
                <a:off x="4304141" y="1204853"/>
                <a:ext cx="171191" cy="16911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569CBFB-24AC-4208-8FCA-78E668FF7E6C}"/>
                  </a:ext>
                </a:extLst>
              </p:cNvPr>
              <p:cNvSpPr/>
              <p:nvPr/>
            </p:nvSpPr>
            <p:spPr>
              <a:xfrm>
                <a:off x="4514427" y="1204852"/>
                <a:ext cx="171191" cy="16911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4282D48-AF22-497C-91F3-AACA2E4B96EF}"/>
                  </a:ext>
                </a:extLst>
              </p:cNvPr>
              <p:cNvSpPr/>
              <p:nvPr/>
            </p:nvSpPr>
            <p:spPr>
              <a:xfrm>
                <a:off x="4725206" y="1204853"/>
                <a:ext cx="171191" cy="16911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FD7A622-CC60-4615-8035-2E404E76D96A}"/>
                  </a:ext>
                </a:extLst>
              </p:cNvPr>
              <p:cNvSpPr/>
              <p:nvPr/>
            </p:nvSpPr>
            <p:spPr>
              <a:xfrm>
                <a:off x="4935492" y="1204852"/>
                <a:ext cx="171191" cy="169111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2DAE028-1FE1-4B51-9592-1FB87179D210}"/>
                  </a:ext>
                </a:extLst>
              </p:cNvPr>
              <p:cNvSpPr/>
              <p:nvPr/>
            </p:nvSpPr>
            <p:spPr>
              <a:xfrm>
                <a:off x="5146271" y="1204852"/>
                <a:ext cx="171191" cy="169111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80DACF9-9EDD-430E-88FA-0A6C00CB056D}"/>
                  </a:ext>
                </a:extLst>
              </p:cNvPr>
              <p:cNvSpPr/>
              <p:nvPr/>
            </p:nvSpPr>
            <p:spPr>
              <a:xfrm>
                <a:off x="5356557" y="1204851"/>
                <a:ext cx="171191" cy="169111"/>
              </a:xfrm>
              <a:prstGeom prst="rect">
                <a:avLst/>
              </a:prstGeom>
              <a:solidFill>
                <a:srgbClr val="9539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/>
              </a:p>
            </p:txBody>
          </p:sp>
        </p:grp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22A85A18-D24B-4358-8590-B760DB44943B}"/>
              </a:ext>
            </a:extLst>
          </p:cNvPr>
          <p:cNvSpPr/>
          <p:nvPr/>
        </p:nvSpPr>
        <p:spPr>
          <a:xfrm>
            <a:off x="3724504" y="3243956"/>
            <a:ext cx="4769165" cy="1746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2800" dirty="0">
                <a:solidFill>
                  <a:schemeClr val="bg1"/>
                </a:solidFill>
                <a:latin typeface="+mj-lt"/>
                <a:ea typeface="Open Sans Light" panose="020B0306030504020204" pitchFamily="34" charset="0"/>
                <a:cs typeface="Poppins ExtraLight" panose="00000300000000000000" pitchFamily="50" charset="0"/>
              </a:rPr>
              <a:t>Each employee in recovery saves a company an average of</a:t>
            </a:r>
          </a:p>
          <a:p>
            <a:pPr algn="ctr">
              <a:lnSpc>
                <a:spcPts val="4320"/>
              </a:lnSpc>
            </a:pPr>
            <a:r>
              <a:rPr lang="en-US" sz="3600" b="1" dirty="0">
                <a:solidFill>
                  <a:schemeClr val="bg1"/>
                </a:solidFill>
                <a:latin typeface="Arial Black" panose="020B0604020202020204" pitchFamily="34" charset="0"/>
                <a:ea typeface="Open Sans Light" panose="020B0306030504020204" pitchFamily="34" charset="0"/>
                <a:cs typeface="Arial Black" panose="020B0604020202020204" pitchFamily="34" charset="0"/>
              </a:rPr>
              <a:t>$8,500 annually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DC455BC-34FB-EA40-99BE-60BB8A5275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3978" y="5337260"/>
            <a:ext cx="1572332" cy="6310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5D9415E-7B12-42B5-A46A-ACE9202BF7A3}"/>
              </a:ext>
            </a:extLst>
          </p:cNvPr>
          <p:cNvSpPr txBox="1"/>
          <p:nvPr/>
        </p:nvSpPr>
        <p:spPr>
          <a:xfrm>
            <a:off x="4602928" y="6151791"/>
            <a:ext cx="30123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Source: National Safety Council</a:t>
            </a:r>
          </a:p>
        </p:txBody>
      </p:sp>
    </p:spTree>
    <p:extLst>
      <p:ext uri="{BB962C8B-B14F-4D97-AF65-F5344CB8AC3E}">
        <p14:creationId xmlns:p14="http://schemas.microsoft.com/office/powerpoint/2010/main" val="346334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90B048F2-2FB7-463F-A21E-C8FA5EF4AEA7}"/>
              </a:ext>
            </a:extLst>
          </p:cNvPr>
          <p:cNvSpPr txBox="1"/>
          <p:nvPr/>
        </p:nvSpPr>
        <p:spPr>
          <a:xfrm>
            <a:off x="758290" y="1352019"/>
            <a:ext cx="440486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3400" b="1" dirty="0">
                <a:solidFill>
                  <a:srgbClr val="953993"/>
                </a:solidFill>
                <a:latin typeface="Arial Black" panose="020B0604020202020204" pitchFamily="34" charset="0"/>
              </a:rPr>
              <a:t>YOU</a:t>
            </a:r>
            <a:r>
              <a:rPr lang="id-ID" sz="3400" b="1" dirty="0">
                <a:solidFill>
                  <a:srgbClr val="953993"/>
                </a:solidFill>
                <a:latin typeface="Arial Black" panose="020B0604020202020204" pitchFamily="34" charset="0"/>
              </a:rPr>
              <a:t> </a:t>
            </a:r>
            <a:r>
              <a:rPr lang="en-US" sz="3400" b="1" dirty="0">
                <a:solidFill>
                  <a:srgbClr val="953993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CAN DO</a:t>
            </a:r>
            <a:endParaRPr lang="id-ID" sz="3400" b="1" dirty="0">
              <a:solidFill>
                <a:srgbClr val="953993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4D027C8-CBC6-F343-9238-C3B29C6EAA66}"/>
              </a:ext>
            </a:extLst>
          </p:cNvPr>
          <p:cNvGrpSpPr/>
          <p:nvPr/>
        </p:nvGrpSpPr>
        <p:grpSpPr>
          <a:xfrm>
            <a:off x="997592" y="2149095"/>
            <a:ext cx="1223607" cy="169113"/>
            <a:chOff x="997592" y="2076671"/>
            <a:chExt cx="1223607" cy="16911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81CF49C-E993-4014-999D-1FF0C3CF3F48}"/>
                </a:ext>
              </a:extLst>
            </p:cNvPr>
            <p:cNvSpPr/>
            <p:nvPr/>
          </p:nvSpPr>
          <p:spPr>
            <a:xfrm>
              <a:off x="997592" y="2076673"/>
              <a:ext cx="171191" cy="16911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68DB14B-0616-4397-921A-478A250015BD}"/>
                </a:ext>
              </a:extLst>
            </p:cNvPr>
            <p:cNvSpPr/>
            <p:nvPr/>
          </p:nvSpPr>
          <p:spPr>
            <a:xfrm>
              <a:off x="1207878" y="2076672"/>
              <a:ext cx="171191" cy="16911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9CEB863-9F86-4BB6-A405-B378B17A21FC}"/>
                </a:ext>
              </a:extLst>
            </p:cNvPr>
            <p:cNvSpPr/>
            <p:nvPr/>
          </p:nvSpPr>
          <p:spPr>
            <a:xfrm>
              <a:off x="1418657" y="2076673"/>
              <a:ext cx="171191" cy="16911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975C47D-B0DE-4B37-B347-B2039431D5B9}"/>
                </a:ext>
              </a:extLst>
            </p:cNvPr>
            <p:cNvSpPr/>
            <p:nvPr/>
          </p:nvSpPr>
          <p:spPr>
            <a:xfrm>
              <a:off x="1628943" y="2076672"/>
              <a:ext cx="171191" cy="16911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1A6A4F1-CFE1-4DCB-885B-596DB5B163C8}"/>
                </a:ext>
              </a:extLst>
            </p:cNvPr>
            <p:cNvSpPr/>
            <p:nvPr/>
          </p:nvSpPr>
          <p:spPr>
            <a:xfrm>
              <a:off x="1839722" y="2076672"/>
              <a:ext cx="171191" cy="169111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139F585-41C8-41EC-83BF-93A8D2D7781B}"/>
                </a:ext>
              </a:extLst>
            </p:cNvPr>
            <p:cNvSpPr/>
            <p:nvPr/>
          </p:nvSpPr>
          <p:spPr>
            <a:xfrm>
              <a:off x="2050008" y="2076671"/>
              <a:ext cx="171191" cy="169111"/>
            </a:xfrm>
            <a:prstGeom prst="rect">
              <a:avLst/>
            </a:prstGeom>
            <a:solidFill>
              <a:srgbClr val="9539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607D526C-9819-4C81-B334-C44DE4691603}"/>
              </a:ext>
            </a:extLst>
          </p:cNvPr>
          <p:cNvSpPr/>
          <p:nvPr/>
        </p:nvSpPr>
        <p:spPr>
          <a:xfrm>
            <a:off x="854653" y="2715928"/>
            <a:ext cx="98499" cy="3250306"/>
          </a:xfrm>
          <a:prstGeom prst="rect">
            <a:avLst/>
          </a:prstGeom>
          <a:solidFill>
            <a:srgbClr val="9539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5924C97-F635-43CE-A124-23DB643D9CEE}"/>
              </a:ext>
            </a:extLst>
          </p:cNvPr>
          <p:cNvSpPr txBox="1"/>
          <p:nvPr/>
        </p:nvSpPr>
        <p:spPr>
          <a:xfrm>
            <a:off x="1142495" y="2702890"/>
            <a:ext cx="40772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baseline="0" dirty="0">
                <a:solidFill>
                  <a:srgbClr val="953993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Keep Your Prescriptions Secure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088170D-0DE4-4E32-B543-F1CBBAC95BD3}"/>
              </a:ext>
            </a:extLst>
          </p:cNvPr>
          <p:cNvSpPr/>
          <p:nvPr/>
        </p:nvSpPr>
        <p:spPr>
          <a:xfrm>
            <a:off x="1142496" y="3024274"/>
            <a:ext cx="3545920" cy="51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+mj-lt"/>
                <a:ea typeface="Open Sans Light" panose="020B0306030504020204" pitchFamily="34" charset="0"/>
                <a:cs typeface="Arial" panose="020B0604020202020204" pitchFamily="34" charset="0"/>
              </a:rPr>
              <a:t>Don’t share them with anyone or let others access them. Use a medication lock box to store them safely.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0B180E9-DC4A-4057-A616-5683D545D0FA}"/>
              </a:ext>
            </a:extLst>
          </p:cNvPr>
          <p:cNvSpPr txBox="1"/>
          <p:nvPr/>
        </p:nvSpPr>
        <p:spPr>
          <a:xfrm>
            <a:off x="1142495" y="3796874"/>
            <a:ext cx="40772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baseline="0" dirty="0">
                <a:solidFill>
                  <a:srgbClr val="953993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Only Take Medication Prescribed For You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BACC066-8A69-4C7C-9464-31BDAB14264F}"/>
              </a:ext>
            </a:extLst>
          </p:cNvPr>
          <p:cNvSpPr/>
          <p:nvPr/>
        </p:nvSpPr>
        <p:spPr>
          <a:xfrm>
            <a:off x="1142496" y="4118258"/>
            <a:ext cx="3545919" cy="51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+mj-lt"/>
                <a:ea typeface="Open Sans Light" panose="020B0306030504020204" pitchFamily="34" charset="0"/>
                <a:cs typeface="Arial" panose="020B0604020202020204" pitchFamily="34" charset="0"/>
              </a:rPr>
              <a:t>Use it exactly as directed. Even if you have a prescription, it’s risky to use it in ways other than directed by a doctor.</a:t>
            </a:r>
          </a:p>
        </p:txBody>
      </p:sp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26800D30-70F8-064B-A848-F4542C36213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3" t="5079" r="34488" b="10758"/>
          <a:stretch/>
        </p:blipFill>
        <p:spPr>
          <a:xfrm>
            <a:off x="5410200" y="1271588"/>
            <a:ext cx="2228850" cy="2124076"/>
          </a:xfrm>
        </p:spPr>
      </p:pic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44BAE40E-914C-CD4F-9A39-307998AEB23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8" r="19028"/>
          <a:stretch/>
        </p:blipFill>
        <p:spPr>
          <a:xfrm>
            <a:off x="5410200" y="3567065"/>
            <a:ext cx="2228850" cy="2398760"/>
          </a:xfrm>
        </p:spPr>
      </p:pic>
      <p:pic>
        <p:nvPicPr>
          <p:cNvPr id="35" name="Picture Placeholder 34" descr="A group of men sitting and talking&#10;&#10;Description automatically generated with medium confidence">
            <a:extLst>
              <a:ext uri="{FF2B5EF4-FFF2-40B4-BE49-F238E27FC236}">
                <a16:creationId xmlns:a16="http://schemas.microsoft.com/office/drawing/2014/main" id="{DBC308F8-4160-C44E-A4B6-72206F8FC71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9" r="30717"/>
          <a:stretch/>
        </p:blipFill>
        <p:spPr>
          <a:xfrm>
            <a:off x="7829550" y="1271588"/>
            <a:ext cx="4362450" cy="4694237"/>
          </a:xfr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20F8937-E30E-E04D-BA29-6D7BF29C5787}"/>
              </a:ext>
            </a:extLst>
          </p:cNvPr>
          <p:cNvSpPr txBox="1"/>
          <p:nvPr/>
        </p:nvSpPr>
        <p:spPr>
          <a:xfrm>
            <a:off x="1142494" y="4892336"/>
            <a:ext cx="4077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baseline="0" dirty="0">
                <a:solidFill>
                  <a:srgbClr val="953993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Help Reduce Stigma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C2999E9-5884-B848-8321-1DC18261085A}"/>
              </a:ext>
            </a:extLst>
          </p:cNvPr>
          <p:cNvSpPr/>
          <p:nvPr/>
        </p:nvSpPr>
        <p:spPr>
          <a:xfrm>
            <a:off x="1142495" y="5213720"/>
            <a:ext cx="3545919" cy="51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+mj-lt"/>
                <a:ea typeface="Open Sans Light" panose="020B0306030504020204" pitchFamily="34" charset="0"/>
                <a:cs typeface="Arial" panose="020B0604020202020204" pitchFamily="34" charset="0"/>
              </a:rPr>
              <a:t>Talk with those in need. Help people find treatment. Support them in recovery.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776E609-29E1-F048-8A26-82FEE92C66C6}"/>
              </a:ext>
            </a:extLst>
          </p:cNvPr>
          <p:cNvSpPr/>
          <p:nvPr/>
        </p:nvSpPr>
        <p:spPr>
          <a:xfrm>
            <a:off x="5409041" y="1271588"/>
            <a:ext cx="2228850" cy="2124076"/>
          </a:xfrm>
          <a:prstGeom prst="rect">
            <a:avLst/>
          </a:prstGeom>
          <a:solidFill>
            <a:srgbClr val="953993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77D2D3E-3307-A346-80E6-785F6B9078BB}"/>
              </a:ext>
            </a:extLst>
          </p:cNvPr>
          <p:cNvSpPr/>
          <p:nvPr/>
        </p:nvSpPr>
        <p:spPr>
          <a:xfrm>
            <a:off x="7840134" y="1270106"/>
            <a:ext cx="4351866" cy="4694237"/>
          </a:xfrm>
          <a:prstGeom prst="rect">
            <a:avLst/>
          </a:prstGeom>
          <a:solidFill>
            <a:srgbClr val="953993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E71FAC7-6AD2-AB4D-8A67-5CAAEF20F138}"/>
              </a:ext>
            </a:extLst>
          </p:cNvPr>
          <p:cNvSpPr/>
          <p:nvPr/>
        </p:nvSpPr>
        <p:spPr>
          <a:xfrm>
            <a:off x="5410198" y="3567065"/>
            <a:ext cx="2228850" cy="2397278"/>
          </a:xfrm>
          <a:prstGeom prst="rect">
            <a:avLst/>
          </a:prstGeom>
          <a:solidFill>
            <a:srgbClr val="953993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15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Biru Full">
      <a:dk1>
        <a:sysClr val="windowText" lastClr="000000"/>
      </a:dk1>
      <a:lt1>
        <a:sysClr val="window" lastClr="FFFFFF"/>
      </a:lt1>
      <a:dk2>
        <a:srgbClr val="44546A"/>
      </a:dk2>
      <a:lt2>
        <a:srgbClr val="FFFFFF"/>
      </a:lt2>
      <a:accent1>
        <a:srgbClr val="3BCBFF"/>
      </a:accent1>
      <a:accent2>
        <a:srgbClr val="00B0F0"/>
      </a:accent2>
      <a:accent3>
        <a:srgbClr val="3BCBFF"/>
      </a:accent3>
      <a:accent4>
        <a:srgbClr val="00B0F0"/>
      </a:accent4>
      <a:accent5>
        <a:srgbClr val="3BCBFF"/>
      </a:accent5>
      <a:accent6>
        <a:srgbClr val="00B0F0"/>
      </a:accent6>
      <a:hlink>
        <a:srgbClr val="0088B8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2277</TotalTime>
  <Words>1296</Words>
  <Application>Microsoft Office PowerPoint</Application>
  <PresentationFormat>Widescreen</PresentationFormat>
  <Paragraphs>178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Arial Black</vt:lpstr>
      <vt:lpstr>Calibri</vt:lpstr>
      <vt:lpstr>Calibri Light</vt:lpstr>
      <vt:lpstr>Poppins ExtraLight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CT Clearinghouse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Chage the SCRIPT</dc:subject>
  <dc:creator>CHARGE AHEAD MARKETING</dc:creator>
  <cp:keywords/>
  <dc:description/>
  <cp:lastModifiedBy>Fulton, Thomas J</cp:lastModifiedBy>
  <cp:revision>65</cp:revision>
  <cp:lastPrinted>2022-02-09T18:02:16Z</cp:lastPrinted>
  <dcterms:created xsi:type="dcterms:W3CDTF">2019-11-11T18:09:02Z</dcterms:created>
  <dcterms:modified xsi:type="dcterms:W3CDTF">2022-03-22T17:26:45Z</dcterms:modified>
  <cp:category/>
</cp:coreProperties>
</file>